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163" Type="http://schemas.openxmlformats.org/officeDocument/2006/relationships/slide" Target="slides/slide157.xml"/><Relationship Id="rId162" Type="http://schemas.openxmlformats.org/officeDocument/2006/relationships/slide" Target="slides/slide156.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p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46 from art gallery, 48 from factory</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p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p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p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 name="Google Shape;947;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p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p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p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p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p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p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p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p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p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p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1" name="Google Shape;1051;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p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f(n) = f(n-1) + f(n-2) + u(n-2) + l(n-2)</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0 to 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u[0]=0,u[1] =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There is no reason to add an extra row or column here, because this is the “number of paths” problem in a DAG and the DAG needn’t have been regular.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3" name="Shape 53"/>
        <p:cNvGrpSpPr/>
        <p:nvPr/>
      </p:nvGrpSpPr>
      <p:grpSpPr>
        <a:xfrm>
          <a:off x="0" y="0"/>
          <a:ext cx="0" cy="0"/>
          <a:chOff x="0" y="0"/>
          <a:chExt cx="0" cy="0"/>
        </a:xfrm>
      </p:grpSpPr>
      <p:sp>
        <p:nvSpPr>
          <p:cNvPr id="54" name="Google Shape;54;p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5" name="Google Shape;55;p1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7" name="Shape 57"/>
        <p:cNvGrpSpPr/>
        <p:nvPr/>
      </p:nvGrpSpPr>
      <p:grpSpPr>
        <a:xfrm>
          <a:off x="0" y="0"/>
          <a:ext cx="0" cy="0"/>
          <a:chOff x="0" y="0"/>
          <a:chExt cx="0" cy="0"/>
        </a:xfrm>
      </p:grpSpPr>
      <p:sp>
        <p:nvSpPr>
          <p:cNvPr id="58" name="Google Shape;58;p16"/>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9" name="Google Shape;59;p16"/>
          <p:cNvSpPr txBox="1"/>
          <p:nvPr>
            <p:ph idx="1" type="subTitle"/>
          </p:nvPr>
        </p:nvSpPr>
        <p:spPr>
          <a:xfrm>
            <a:off x="685800" y="2840054"/>
            <a:ext cx="77724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None/>
              <a:defRPr>
                <a:solidFill>
                  <a:schemeClr val="dk2"/>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0" name="Shape 60"/>
        <p:cNvGrpSpPr/>
        <p:nvPr/>
      </p:nvGrpSpPr>
      <p:grpSpPr>
        <a:xfrm>
          <a:off x="0" y="0"/>
          <a:ext cx="0" cy="0"/>
          <a:chOff x="0" y="0"/>
          <a:chExt cx="0" cy="0"/>
        </a:xfrm>
      </p:grpSpPr>
      <p:sp>
        <p:nvSpPr>
          <p:cNvPr id="61" name="Google Shape;61;p1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62" name="Google Shape;62;p17"/>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63" name="Google Shape;63;p17"/>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Google Shape;65;p1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9"/>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sp>
        <p:nvSpPr>
          <p:cNvPr id="20" name="Google Shape;20;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7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8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5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6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7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7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7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8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careers.google.com/how-we-hire/interview/#interviews-for-software-engineering-and-technical-rol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Practice session</a:t>
            </a:r>
            <a:endParaRPr/>
          </a:p>
        </p:txBody>
      </p:sp>
      <p:sp>
        <p:nvSpPr>
          <p:cNvPr id="73" name="Google Shape;73;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9"/>
          <p:cNvPicPr preferRelativeResize="0"/>
          <p:nvPr/>
        </p:nvPicPr>
        <p:blipFill rotWithShape="1">
          <a:blip r:embed="rId3">
            <a:alphaModFix/>
          </a:blip>
          <a:srcRect b="0" l="0" r="0" t="0"/>
          <a:stretch/>
        </p:blipFill>
        <p:spPr>
          <a:xfrm>
            <a:off x="274850" y="84775"/>
            <a:ext cx="4437075" cy="6780849"/>
          </a:xfrm>
          <a:prstGeom prst="rect">
            <a:avLst/>
          </a:prstGeom>
          <a:noFill/>
          <a:ln>
            <a:noFill/>
          </a:ln>
        </p:spPr>
      </p:pic>
      <p:sp>
        <p:nvSpPr>
          <p:cNvPr id="136" name="Google Shape;136;p29"/>
          <p:cNvSpPr txBox="1"/>
          <p:nvPr/>
        </p:nvSpPr>
        <p:spPr>
          <a:xfrm>
            <a:off x="5143500" y="621750"/>
            <a:ext cx="3000000" cy="351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highlight>
                  <a:srgbClr val="FFFFFF"/>
                </a:highlight>
                <a:latin typeface="Arial"/>
                <a:ea typeface="Arial"/>
                <a:cs typeface="Arial"/>
                <a:sym typeface="Arial"/>
              </a:rPr>
              <a:t>"It is ironic that Leonardo, who made valuable contributions to mathematics, is remembered today mainly because a 19th-century French number theorist, Édouard Lucas... attached the name Fibonacci to a number sequence that appears in a trivial problem in Liber abaci"</a:t>
            </a:r>
            <a:endParaRPr b="0" i="0" sz="1400" u="none" cap="none" strike="noStrike">
              <a:solidFill>
                <a:srgbClr val="25252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52525"/>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52525"/>
                </a:solidFill>
                <a:highlight>
                  <a:srgbClr val="FFFFFF"/>
                </a:highlight>
                <a:latin typeface="Arial"/>
                <a:ea typeface="Arial"/>
                <a:cs typeface="Arial"/>
                <a:sym typeface="Arial"/>
              </a:rPr>
              <a:t>(Martin Gardner, Mathematical Circus)</a:t>
            </a:r>
            <a:endParaRPr b="0" i="0" sz="1400" u="none" cap="none" strike="noStrike">
              <a:solidFill>
                <a:srgbClr val="252525"/>
              </a:solidFill>
              <a:highlight>
                <a:srgbClr val="FFFFFF"/>
              </a:highlight>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5" name="Google Shape;725;p1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26" name="Google Shape;726;p119"/>
          <p:cNvPicPr preferRelativeResize="0"/>
          <p:nvPr/>
        </p:nvPicPr>
        <p:blipFill rotWithShape="1">
          <a:blip r:embed="rId3">
            <a:alphaModFix/>
          </a:blip>
          <a:srcRect b="0" l="0" r="0" t="0"/>
          <a:stretch/>
        </p:blipFill>
        <p:spPr>
          <a:xfrm>
            <a:off x="1188990" y="0"/>
            <a:ext cx="6766021" cy="51435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Practice session 5</a:t>
            </a:r>
            <a:endParaRPr/>
          </a:p>
        </p:txBody>
      </p:sp>
      <p:sp>
        <p:nvSpPr>
          <p:cNvPr id="732" name="Google Shape;732;p1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2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Recap</a:t>
            </a:r>
            <a:endParaRPr/>
          </a:p>
        </p:txBody>
      </p:sp>
      <p:sp>
        <p:nvSpPr>
          <p:cNvPr id="738" name="Google Shape;738;p121"/>
          <p:cNvSpPr txBox="1"/>
          <p:nvPr>
            <p:ph idx="1" type="body"/>
          </p:nvPr>
        </p:nvSpPr>
        <p:spPr>
          <a:xfrm>
            <a:off x="311700" y="847675"/>
            <a:ext cx="8520600" cy="3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looked at more combinatorial optimization problems. </a:t>
            </a:r>
            <a:endParaRPr/>
          </a:p>
          <a:p>
            <a:pPr indent="0" lvl="0" marL="0" rtl="0" algn="l">
              <a:lnSpc>
                <a:spcPct val="115000"/>
              </a:lnSpc>
              <a:spcBef>
                <a:spcPts val="1600"/>
              </a:spcBef>
              <a:spcAft>
                <a:spcPts val="0"/>
              </a:spcAft>
              <a:buSzPts val="1800"/>
              <a:buNone/>
            </a:pPr>
            <a:r>
              <a:rPr lang="en"/>
              <a:t>The general pattern for solving them was the same:</a:t>
            </a:r>
            <a:endParaRPr/>
          </a:p>
          <a:p>
            <a:pPr indent="-342900" lvl="0" marL="457200" rtl="0" algn="l">
              <a:lnSpc>
                <a:spcPct val="115000"/>
              </a:lnSpc>
              <a:spcBef>
                <a:spcPts val="1600"/>
              </a:spcBef>
              <a:spcAft>
                <a:spcPts val="0"/>
              </a:spcAft>
              <a:buSzPts val="1800"/>
              <a:buAutoNum type="arabicPeriod"/>
            </a:pPr>
            <a:r>
              <a:rPr lang="en"/>
              <a:t>Think of the optimal solution as something that will be laid out in a sequence.</a:t>
            </a:r>
            <a:br>
              <a:rPr lang="en"/>
            </a:br>
            <a:br>
              <a:rPr lang="en"/>
            </a:br>
            <a:r>
              <a:rPr lang="en"/>
              <a:t>E.g, a sequence of moves of length 1 or 2 in the n stairs problem.</a:t>
            </a:r>
            <a:br>
              <a:rPr lang="en"/>
            </a:br>
            <a:r>
              <a:rPr lang="en"/>
              <a:t>A sequence of ~ m+n horizontal or vertical moves in the unique paths / min cost path in a 2D grid problem. </a:t>
            </a:r>
            <a:br>
              <a:rPr lang="en"/>
            </a:br>
            <a:r>
              <a:rPr lang="en"/>
              <a:t>A sequence of rob/don’t rob decisions for the n house robbers problem. </a:t>
            </a:r>
            <a:br>
              <a:rPr lang="en"/>
            </a:br>
            <a:r>
              <a:rPr lang="en"/>
              <a:t>A sequence of colors for the posts in the Paint Fence problem. </a:t>
            </a:r>
            <a:br>
              <a:rPr lang="en"/>
            </a:br>
            <a:r>
              <a:rPr lang="en"/>
              <a:t>A sequence of colors for the houses in the Paint House problem.   </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44" name="Google Shape;744;p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2. Focus on the last (rightmost) element of that sequence. Why only the rightmost element? Because you are a lazy manager who just wants to complete the last step of the overall project, depending on your reports to do all the rest of the work.</a:t>
            </a:r>
            <a:endParaRPr/>
          </a:p>
          <a:p>
            <a:pPr indent="0" lvl="0" marL="0" rtl="0" algn="l">
              <a:lnSpc>
                <a:spcPct val="115000"/>
              </a:lnSpc>
              <a:spcBef>
                <a:spcPts val="1600"/>
              </a:spcBef>
              <a:spcAft>
                <a:spcPts val="0"/>
              </a:spcAft>
              <a:buSzPts val="1800"/>
              <a:buNone/>
            </a:pPr>
            <a:r>
              <a:rPr lang="en"/>
              <a:t>As a lazy manager, I will only think of </a:t>
            </a:r>
            <a:br>
              <a:rPr lang="en"/>
            </a:br>
            <a:r>
              <a:rPr lang="en"/>
              <a:t>- the last move in a unique paths/ min cost path problem or n stairs problem</a:t>
            </a:r>
            <a:br>
              <a:rPr lang="en"/>
            </a:br>
            <a:r>
              <a:rPr lang="en"/>
              <a:t>- the decision for the last house in the house robbers problem</a:t>
            </a:r>
            <a:br>
              <a:rPr lang="en"/>
            </a:br>
            <a:r>
              <a:rPr lang="en"/>
              <a:t>- the last digit in the knight dialers problem</a:t>
            </a:r>
            <a:br>
              <a:rPr lang="en"/>
            </a:br>
            <a:r>
              <a:rPr lang="en"/>
              <a:t>- the last house or fence post to be colored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23"/>
          <p:cNvSpPr txBox="1"/>
          <p:nvPr>
            <p:ph idx="1" type="body"/>
          </p:nvPr>
        </p:nvSpPr>
        <p:spPr>
          <a:xfrm>
            <a:off x="311700" y="79200"/>
            <a:ext cx="8520600" cy="47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3. Think about the different choices/options for what the rightmost element could be, and for each of those options, what the preceding subproblem (neighbor) could be, and what information from those preceding subproblem neighbors would be required for you to solve your problem. </a:t>
            </a:r>
            <a:endParaRPr sz="1600"/>
          </a:p>
          <a:p>
            <a:pPr indent="-330200" lvl="0" marL="457200" rtl="0" algn="l">
              <a:lnSpc>
                <a:spcPct val="115000"/>
              </a:lnSpc>
              <a:spcBef>
                <a:spcPts val="1600"/>
              </a:spcBef>
              <a:spcAft>
                <a:spcPts val="0"/>
              </a:spcAft>
              <a:buSzPts val="1600"/>
              <a:buChar char="-"/>
            </a:pPr>
            <a:r>
              <a:rPr lang="en" sz="1600"/>
              <a:t>The last move could be from the previous step or the previous-to-previous step. Or I could reach the bottom right cell from the neighbor on the top or the neighbor to my left. </a:t>
            </a:r>
            <a:endParaRPr sz="1600"/>
          </a:p>
          <a:p>
            <a:pPr indent="-330200" lvl="0" marL="457200" rtl="0" algn="l">
              <a:lnSpc>
                <a:spcPct val="115000"/>
              </a:lnSpc>
              <a:spcBef>
                <a:spcPts val="0"/>
              </a:spcBef>
              <a:spcAft>
                <a:spcPts val="0"/>
              </a:spcAft>
              <a:buSzPts val="1600"/>
              <a:buChar char="-"/>
            </a:pPr>
            <a:r>
              <a:rPr lang="en" sz="1600"/>
              <a:t>The last decision could be to rob/not rob that last house. That depends on whether the previous house was robbed/not robbed.  </a:t>
            </a:r>
            <a:endParaRPr sz="1600"/>
          </a:p>
          <a:p>
            <a:pPr indent="-330200" lvl="0" marL="457200" rtl="0" algn="l">
              <a:lnSpc>
                <a:spcPct val="115000"/>
              </a:lnSpc>
              <a:spcBef>
                <a:spcPts val="0"/>
              </a:spcBef>
              <a:spcAft>
                <a:spcPts val="0"/>
              </a:spcAft>
              <a:buSzPts val="1600"/>
              <a:buChar char="-"/>
            </a:pPr>
            <a:r>
              <a:rPr lang="en" sz="1600"/>
              <a:t>The last day could be covered by a 1-day/7-day/30-day pass. That depends on how the previous n-1 days, n-7 days, or n-30 days were covered. </a:t>
            </a:r>
            <a:endParaRPr sz="1600"/>
          </a:p>
          <a:p>
            <a:pPr indent="-330200" lvl="0" marL="457200" rtl="0" algn="l">
              <a:lnSpc>
                <a:spcPct val="115000"/>
              </a:lnSpc>
              <a:spcBef>
                <a:spcPts val="0"/>
              </a:spcBef>
              <a:spcAft>
                <a:spcPts val="0"/>
              </a:spcAft>
              <a:buSzPts val="1600"/>
              <a:buChar char="-"/>
            </a:pPr>
            <a:r>
              <a:rPr lang="en" sz="1600"/>
              <a:t>The last piece of the rod could be 1, 2, …. n units long. That depends on how the previous section of the rod of length n-1 / n-2 / .. could be cut to maximize profit.  </a:t>
            </a:r>
            <a:endParaRPr sz="1600"/>
          </a:p>
          <a:p>
            <a:pPr indent="-330200" lvl="0" marL="457200" rtl="0" algn="l">
              <a:lnSpc>
                <a:spcPct val="115000"/>
              </a:lnSpc>
              <a:spcBef>
                <a:spcPts val="0"/>
              </a:spcBef>
              <a:spcAft>
                <a:spcPts val="0"/>
              </a:spcAft>
              <a:buSzPts val="1600"/>
              <a:buChar char="-"/>
            </a:pPr>
            <a:r>
              <a:rPr lang="en" sz="1600"/>
              <a:t>The last digit could be 0…. 9 in the phone dialpad. That depends on whether the previous digit was a 4 or 6, a 6 or 8, and so on.  </a:t>
            </a:r>
            <a:endParaRPr sz="1600"/>
          </a:p>
          <a:p>
            <a:pPr indent="-330200" lvl="0" marL="457200" rtl="0" algn="l">
              <a:lnSpc>
                <a:spcPct val="115000"/>
              </a:lnSpc>
              <a:spcBef>
                <a:spcPts val="0"/>
              </a:spcBef>
              <a:spcAft>
                <a:spcPts val="0"/>
              </a:spcAft>
              <a:buSzPts val="1600"/>
              <a:buChar char="-"/>
            </a:pPr>
            <a:r>
              <a:rPr lang="en" sz="1600"/>
              <a:t>The last color could be any of the k colors (if the previous two colors were different) or k-1 colors (if the previous two colors were the same). </a:t>
            </a:r>
            <a:endParaRPr sz="1600"/>
          </a:p>
          <a:p>
            <a:pPr indent="0" lvl="0" marL="0" rtl="0" algn="l">
              <a:lnSpc>
                <a:spcPct val="115000"/>
              </a:lnSpc>
              <a:spcBef>
                <a:spcPts val="1600"/>
              </a:spcBef>
              <a:spcAft>
                <a:spcPts val="1600"/>
              </a:spcAft>
              <a:buSzPts val="1800"/>
              <a:buNone/>
            </a:pPr>
            <a:r>
              <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55" name="Google Shape;755;p1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4. Remember that each preceding subproblem is going to be solved by one of your immediate reports. You will get to work AFTER they have done their work. </a:t>
            </a:r>
            <a:endParaRPr/>
          </a:p>
          <a:p>
            <a:pPr indent="0" lvl="0" marL="0" rtl="0" algn="l">
              <a:lnSpc>
                <a:spcPct val="115000"/>
              </a:lnSpc>
              <a:spcBef>
                <a:spcPts val="1600"/>
              </a:spcBef>
              <a:spcAft>
                <a:spcPts val="0"/>
              </a:spcAft>
              <a:buSzPts val="1800"/>
              <a:buNone/>
            </a:pPr>
            <a:r>
              <a:rPr lang="en"/>
              <a:t>5. Because they are equally lazy like you, they too will be working on only the rightmost bit of their solution, and relying on their subordinates for the solution to the remaining prefix of the problem. </a:t>
            </a:r>
            <a:endParaRPr/>
          </a:p>
          <a:p>
            <a:pPr indent="0" lvl="0" marL="0" rtl="0" algn="l">
              <a:lnSpc>
                <a:spcPct val="115000"/>
              </a:lnSpc>
              <a:spcBef>
                <a:spcPts val="1600"/>
              </a:spcBef>
              <a:spcAft>
                <a:spcPts val="0"/>
              </a:spcAft>
              <a:buSzPts val="1800"/>
              <a:buNone/>
            </a:pPr>
            <a:r>
              <a:rPr lang="en"/>
              <a:t>6. In this way, down the corporate hierarchy, the workers will be working on smaller and smaller prefixes of the original problem. </a:t>
            </a:r>
            <a:endParaRPr/>
          </a:p>
          <a:p>
            <a:pPr indent="0" lvl="0" marL="0" rtl="0" algn="l">
              <a:lnSpc>
                <a:spcPct val="115000"/>
              </a:lnSpc>
              <a:spcBef>
                <a:spcPts val="1600"/>
              </a:spcBef>
              <a:spcAft>
                <a:spcPts val="1600"/>
              </a:spcAft>
              <a:buSzPts val="1800"/>
              <a:buNone/>
            </a:pPr>
            <a:r>
              <a:rPr lang="en"/>
              <a:t>7. The leaf-level workers will first solve the base-case versions of the subproblems.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8. In the recursion class, every worker had exactly one manager they were reporting to. There was a lot of redundant work being done in the corporate hierarchy, as several subtrees were working on solving the same set of subproblems. (Overlapping subproblems) The number of workers employed was exponential. </a:t>
            </a:r>
            <a:endParaRPr/>
          </a:p>
          <a:p>
            <a:pPr indent="0" lvl="0" marL="0" rtl="0" algn="l">
              <a:lnSpc>
                <a:spcPct val="115000"/>
              </a:lnSpc>
              <a:spcBef>
                <a:spcPts val="1600"/>
              </a:spcBef>
              <a:spcAft>
                <a:spcPts val="1600"/>
              </a:spcAft>
              <a:buSzPts val="1800"/>
              <a:buNone/>
            </a:pPr>
            <a:r>
              <a:rPr lang="en"/>
              <a:t>9. That redundancy is going to be eliminated by DP by “laying off” large subtrees of workers. In the reorganized corporate hierarchy, every worker is working on a unique subproblem. Since the number of unique subproblems will be polynomial, the number of workers will also be polynomial (we have a much smaller company now!).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26"/>
          <p:cNvSpPr txBox="1"/>
          <p:nvPr>
            <p:ph idx="1" type="body"/>
          </p:nvPr>
        </p:nvSpPr>
        <p:spPr>
          <a:xfrm>
            <a:off x="311700" y="1152475"/>
            <a:ext cx="8520600" cy="37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10. Instead of a huge corporate tree, we now have a much-reduced corporate DAG. Think of every subproblem in the DAG as being solved by an individual worker. </a:t>
            </a:r>
            <a:endParaRPr/>
          </a:p>
          <a:p>
            <a:pPr indent="0" lvl="0" marL="0" rtl="0" algn="l">
              <a:lnSpc>
                <a:spcPct val="115000"/>
              </a:lnSpc>
              <a:spcBef>
                <a:spcPts val="1600"/>
              </a:spcBef>
              <a:spcAft>
                <a:spcPts val="0"/>
              </a:spcAft>
              <a:buSzPts val="1800"/>
              <a:buNone/>
            </a:pPr>
            <a:r>
              <a:rPr lang="en"/>
              <a:t>11. Each worker can now have multiple managers they report to. Each manager (as before) continues to have multiple reports (but they may not be the sole manager for any of those reports). </a:t>
            </a:r>
            <a:endParaRPr/>
          </a:p>
          <a:p>
            <a:pPr indent="0" lvl="0" marL="0" rtl="0" algn="l">
              <a:lnSpc>
                <a:spcPct val="115000"/>
              </a:lnSpc>
              <a:spcBef>
                <a:spcPts val="1600"/>
              </a:spcBef>
              <a:spcAft>
                <a:spcPts val="1600"/>
              </a:spcAft>
              <a:buSzPts val="1800"/>
              <a:buNone/>
            </a:pPr>
            <a:r>
              <a:rPr lang="en"/>
              <a:t>12. Every worker in the hierarchy is using the solutions from his/her reports to build the solution for a slightly larger prefix, and handing it above to all the managers he/she reports to.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27"/>
          <p:cNvSpPr txBox="1"/>
          <p:nvPr>
            <p:ph idx="1" type="body"/>
          </p:nvPr>
        </p:nvSpPr>
        <p:spPr>
          <a:xfrm>
            <a:off x="311700" y="245725"/>
            <a:ext cx="8520600" cy="43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13. You are the root manager at the top, and you will combine the solutions from your immediate reports to build the solution for the overall problem. </a:t>
            </a:r>
            <a:endParaRPr/>
          </a:p>
          <a:p>
            <a:pPr indent="0" lvl="0" marL="0" rtl="0" algn="l">
              <a:lnSpc>
                <a:spcPct val="115000"/>
              </a:lnSpc>
              <a:spcBef>
                <a:spcPts val="1600"/>
              </a:spcBef>
              <a:spcAft>
                <a:spcPts val="0"/>
              </a:spcAft>
              <a:buSzPts val="1800"/>
              <a:buNone/>
            </a:pPr>
            <a:r>
              <a:rPr lang="en"/>
              <a:t>14. In the top-down approach we had for combinatorial enumeration, you first filled in the leftmost blank, and handed the remaining subproblem (a suffix of the original problem) down to your reports. They successively filled in more and more of the blanks, until the leaf-level nodes would complete individual solutions (and there were an exponential number of them). </a:t>
            </a:r>
            <a:endParaRPr/>
          </a:p>
          <a:p>
            <a:pPr indent="0" lvl="0" marL="0" rtl="0" algn="l">
              <a:lnSpc>
                <a:spcPct val="115000"/>
              </a:lnSpc>
              <a:spcBef>
                <a:spcPts val="1600"/>
              </a:spcBef>
              <a:spcAft>
                <a:spcPts val="1600"/>
              </a:spcAft>
              <a:buSzPts val="1800"/>
              <a:buNone/>
            </a:pPr>
            <a:r>
              <a:rPr lang="en"/>
              <a:t>15. DP is bottom-up. Each leaf node fills in the leftmost blank, and hands the solution up to the managers above, who in turn fill in the leftmost blank for their slightly larger subproblem, and this process goes purely “bottom-up” until at the top-level, you fill in the last remaining blank (the rightmost blank) and generate the complete solution.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28"/>
          <p:cNvSpPr txBox="1"/>
          <p:nvPr>
            <p:ph idx="1" type="body"/>
          </p:nvPr>
        </p:nvSpPr>
        <p:spPr>
          <a:xfrm>
            <a:off x="311700" y="319725"/>
            <a:ext cx="8520600" cy="48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16. Whether top-down or bottom-up, the optimal solution sequence (or the counts of the number of sequences) is being constructed from left to right. So the prefix (partial solution) grows into the full solution at the end. </a:t>
            </a:r>
            <a:endParaRPr/>
          </a:p>
          <a:p>
            <a:pPr indent="0" lvl="0" marL="0" rtl="0" algn="l">
              <a:lnSpc>
                <a:spcPct val="115000"/>
              </a:lnSpc>
              <a:spcBef>
                <a:spcPts val="1600"/>
              </a:spcBef>
              <a:spcAft>
                <a:spcPts val="1600"/>
              </a:spcAft>
              <a:buSzPts val="1800"/>
              <a:buNone/>
            </a:pPr>
            <a:r>
              <a:rPr lang="en"/>
              <a:t>17. (Coming back to the DP approach) </a:t>
            </a:r>
            <a:br>
              <a:rPr lang="en"/>
            </a:br>
            <a:r>
              <a:rPr lang="en"/>
              <a:t>- Each worker is counting or optimizing a slightly larger prefix than the workers below them (or equivalently, workers before them in topological sort order). </a:t>
            </a:r>
            <a:br>
              <a:rPr lang="en"/>
            </a:br>
            <a:r>
              <a:rPr lang="en"/>
              <a:t>- The solutions to the earlier prefixes are already available when a worker gets to work on his/her task. Those earlier solutions are cached and just need to be “looked up” from some kind of table. </a:t>
            </a:r>
            <a:br>
              <a:rPr lang="en"/>
            </a:br>
            <a:r>
              <a:rPr lang="en"/>
              <a:t>- After computing the solution to his/her problem, an individual worker will then write that solution value into another cell of the same table. There is no recursive call going back to a caller. The next worker in top sort order will automatically get to work on the next subproblem.  </a:t>
            </a:r>
            <a:br>
              <a:rPr lang="en"/>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t/>
            </a:r>
            <a:endParaRPr/>
          </a:p>
        </p:txBody>
      </p:sp>
      <p:sp>
        <p:nvSpPr>
          <p:cNvPr id="142" name="Google Shape;142;p3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New month’s adults = All the rabbit pairs from previous month</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lang="en"/>
              <a:t>New month’s young = Previous month’s adults = Previous to previous month’s rabbit pairs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81" name="Google Shape;781;p1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18. Coming up with the recurrence formula:</a:t>
            </a:r>
            <a:endParaRPr/>
          </a:p>
          <a:p>
            <a:pPr indent="0" lvl="0" marL="0" rtl="0" algn="l">
              <a:lnSpc>
                <a:spcPct val="115000"/>
              </a:lnSpc>
              <a:spcBef>
                <a:spcPts val="1600"/>
              </a:spcBef>
              <a:spcAft>
                <a:spcPts val="1600"/>
              </a:spcAft>
              <a:buSzPts val="1800"/>
              <a:buNone/>
            </a:pPr>
            <a:r>
              <a:rPr lang="en"/>
              <a:t>I am given an overall task on a problem of size n. Since I will worry only about the rightmost piece of the optimal sequence (or the rightmost blank for a counting problem), I will think about what information I need from my reports to construct the solution for my problem. </a:t>
            </a:r>
            <a:br>
              <a:rPr lang="en"/>
            </a:br>
            <a:r>
              <a:rPr lang="en"/>
              <a:t>And that is what every worker will do: think “I am given an overall task of size i. Since I will worry only about the rightmost piece of the optimal sequence (or the rightmost blank for a counting problem), I will think about what information I need from my reports to construct the solution for my problem.”</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87" name="Google Shape;787;p130"/>
          <p:cNvSpPr txBox="1"/>
          <p:nvPr>
            <p:ph idx="1" type="body"/>
          </p:nvPr>
        </p:nvSpPr>
        <p:spPr>
          <a:xfrm>
            <a:off x="311700" y="1152475"/>
            <a:ext cx="8520600" cy="3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Whatever information I need from my reports, it will have the </a:t>
            </a:r>
            <a:r>
              <a:rPr b="1" i="1" lang="en"/>
              <a:t>same form</a:t>
            </a:r>
            <a:r>
              <a:rPr lang="en"/>
              <a:t> as the information that a general worker will need from their reports, and what they will need to pass to their own managers (who will expect the same information from them). The difference between the workers is only in the size of the problem (prefix) that each worker is working on.  </a:t>
            </a:r>
            <a:endParaRPr/>
          </a:p>
          <a:p>
            <a:pPr indent="0" lvl="0" marL="0" rtl="0" algn="l">
              <a:lnSpc>
                <a:spcPct val="115000"/>
              </a:lnSpc>
              <a:spcBef>
                <a:spcPts val="1600"/>
              </a:spcBef>
              <a:spcAft>
                <a:spcPts val="0"/>
              </a:spcAft>
              <a:buSzPts val="1800"/>
              <a:buNone/>
            </a:pPr>
            <a:r>
              <a:rPr lang="en"/>
              <a:t>The structure of that information will determine whether we need additional parameters for the function apart from the problem size (i), and whether we need multiple functions to be computed. </a:t>
            </a:r>
            <a:endParaRPr/>
          </a:p>
          <a:p>
            <a:pPr indent="0" lvl="0" marL="0" rtl="0" algn="l">
              <a:lnSpc>
                <a:spcPct val="115000"/>
              </a:lnSpc>
              <a:spcBef>
                <a:spcPts val="1600"/>
              </a:spcBef>
              <a:spcAft>
                <a:spcPts val="1600"/>
              </a:spcAft>
              <a:buSzPts val="1800"/>
              <a:buNone/>
            </a:pPr>
            <a:r>
              <a:rPr lang="en"/>
              <a:t>Since that information is going to be stored in the table/cache, the dimensions/size of the table (and even the number of tables) will depend on the form of that information.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Subproblem patterns</a:t>
            </a:r>
            <a:endParaRPr/>
          </a:p>
        </p:txBody>
      </p:sp>
      <p:sp>
        <p:nvSpPr>
          <p:cNvPr id="793" name="Google Shape;793;p1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 all problems we have seen so far, we have been trying to count or optimize permutations/combinations that can be visualised as sequences. </a:t>
            </a:r>
            <a:endParaRPr/>
          </a:p>
          <a:p>
            <a:pPr indent="0" lvl="0" marL="0" rtl="0" algn="l">
              <a:lnSpc>
                <a:spcPct val="115000"/>
              </a:lnSpc>
              <a:spcBef>
                <a:spcPts val="1600"/>
              </a:spcBef>
              <a:spcAft>
                <a:spcPts val="0"/>
              </a:spcAft>
              <a:buSzPts val="1800"/>
              <a:buNone/>
            </a:pPr>
            <a:r>
              <a:rPr lang="en"/>
              <a:t>If the overall problem is the sequence x</a:t>
            </a:r>
            <a:r>
              <a:rPr baseline="-25000" lang="en"/>
              <a:t>1</a:t>
            </a:r>
            <a:r>
              <a:rPr lang="en"/>
              <a:t>, x</a:t>
            </a:r>
            <a:r>
              <a:rPr baseline="-25000" lang="en"/>
              <a:t>2</a:t>
            </a:r>
            <a:r>
              <a:rPr lang="en"/>
              <a:t>, x</a:t>
            </a:r>
            <a:r>
              <a:rPr baseline="-25000" lang="en"/>
              <a:t>3</a:t>
            </a:r>
            <a:r>
              <a:rPr lang="en"/>
              <a:t>, …, x</a:t>
            </a:r>
            <a:r>
              <a:rPr baseline="-25000" lang="en"/>
              <a:t>n</a:t>
            </a:r>
            <a:r>
              <a:rPr lang="en"/>
              <a:t>, </a:t>
            </a:r>
            <a:endParaRPr/>
          </a:p>
          <a:p>
            <a:pPr indent="0" lvl="0" marL="0" rtl="0" algn="l">
              <a:lnSpc>
                <a:spcPct val="115000"/>
              </a:lnSpc>
              <a:spcBef>
                <a:spcPts val="1600"/>
              </a:spcBef>
              <a:spcAft>
                <a:spcPts val="1600"/>
              </a:spcAft>
              <a:buSzPts val="1800"/>
              <a:buNone/>
            </a:pPr>
            <a:r>
              <a:rPr lang="en"/>
              <a:t>the subproblems are prefixes of the form x</a:t>
            </a:r>
            <a:r>
              <a:rPr baseline="-25000" lang="en"/>
              <a:t>1</a:t>
            </a:r>
            <a:r>
              <a:rPr lang="en"/>
              <a:t>, x</a:t>
            </a:r>
            <a:r>
              <a:rPr baseline="-25000" lang="en"/>
              <a:t>2</a:t>
            </a:r>
            <a:r>
              <a:rPr lang="en"/>
              <a:t>, … , x</a:t>
            </a:r>
            <a:r>
              <a:rPr baseline="-25000" lang="en"/>
              <a:t>i</a:t>
            </a:r>
            <a:endParaRPr baseline="-25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pic>
        <p:nvPicPr>
          <p:cNvPr id="798" name="Google Shape;798;p132"/>
          <p:cNvPicPr preferRelativeResize="0"/>
          <p:nvPr/>
        </p:nvPicPr>
        <p:blipFill rotWithShape="1">
          <a:blip r:embed="rId3">
            <a:alphaModFix/>
          </a:blip>
          <a:srcRect b="0" l="0" r="0" t="0"/>
          <a:stretch/>
        </p:blipFill>
        <p:spPr>
          <a:xfrm>
            <a:off x="1397058" y="0"/>
            <a:ext cx="6349886" cy="51435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804" name="Google Shape;804;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805" name="Google Shape;805;p133"/>
          <p:cNvPicPr preferRelativeResize="0"/>
          <p:nvPr/>
        </p:nvPicPr>
        <p:blipFill rotWithShape="1">
          <a:blip r:embed="rId3">
            <a:alphaModFix/>
          </a:blip>
          <a:srcRect b="0" l="0" r="0" t="0"/>
          <a:stretch/>
        </p:blipFill>
        <p:spPr>
          <a:xfrm>
            <a:off x="0" y="387350"/>
            <a:ext cx="9143998" cy="43687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Subproblem patterns</a:t>
            </a:r>
            <a:endParaRPr/>
          </a:p>
        </p:txBody>
      </p:sp>
      <p:sp>
        <p:nvSpPr>
          <p:cNvPr id="811" name="Google Shape;811;p1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Even when the input was in the form of two strings</a:t>
            </a:r>
            <a:endParaRPr/>
          </a:p>
          <a:p>
            <a:pPr indent="0" lvl="0" marL="0" rtl="0" algn="l">
              <a:lnSpc>
                <a:spcPct val="115000"/>
              </a:lnSpc>
              <a:spcBef>
                <a:spcPts val="1600"/>
              </a:spcBef>
              <a:spcAft>
                <a:spcPts val="0"/>
              </a:spcAft>
              <a:buSzPts val="1800"/>
              <a:buNone/>
            </a:pPr>
            <a:r>
              <a:rPr lang="en"/>
              <a:t>x</a:t>
            </a:r>
            <a:r>
              <a:rPr baseline="-25000" lang="en"/>
              <a:t>1</a:t>
            </a:r>
            <a:r>
              <a:rPr lang="en"/>
              <a:t>, x</a:t>
            </a:r>
            <a:r>
              <a:rPr baseline="-25000" lang="en"/>
              <a:t>2</a:t>
            </a:r>
            <a:r>
              <a:rPr lang="en"/>
              <a:t>, x</a:t>
            </a:r>
            <a:r>
              <a:rPr baseline="-25000" lang="en"/>
              <a:t>3</a:t>
            </a:r>
            <a:r>
              <a:rPr lang="en"/>
              <a:t>, …, x</a:t>
            </a:r>
            <a:r>
              <a:rPr baseline="-25000" lang="en"/>
              <a:t>m</a:t>
            </a:r>
            <a:r>
              <a:rPr lang="en"/>
              <a:t>     and     y</a:t>
            </a:r>
            <a:r>
              <a:rPr baseline="-25000" lang="en"/>
              <a:t>1</a:t>
            </a:r>
            <a:r>
              <a:rPr lang="en"/>
              <a:t>, y</a:t>
            </a:r>
            <a:r>
              <a:rPr baseline="-25000" lang="en"/>
              <a:t>2</a:t>
            </a:r>
            <a:r>
              <a:rPr lang="en"/>
              <a:t>, y</a:t>
            </a:r>
            <a:r>
              <a:rPr baseline="-25000" lang="en"/>
              <a:t>3</a:t>
            </a:r>
            <a:r>
              <a:rPr lang="en"/>
              <a:t>, …, y</a:t>
            </a:r>
            <a:r>
              <a:rPr baseline="-25000" lang="en"/>
              <a:t>n</a:t>
            </a:r>
            <a:endParaRPr baseline="-25000"/>
          </a:p>
          <a:p>
            <a:pPr indent="0" lvl="0" marL="0" rtl="0" algn="l">
              <a:lnSpc>
                <a:spcPct val="115000"/>
              </a:lnSpc>
              <a:spcBef>
                <a:spcPts val="1600"/>
              </a:spcBef>
              <a:spcAft>
                <a:spcPts val="0"/>
              </a:spcAft>
              <a:buSzPts val="1800"/>
              <a:buNone/>
            </a:pPr>
            <a:r>
              <a:rPr lang="en"/>
              <a:t>we visualised an alignment of the sequences and tried to optimize the alignment, treating it as a single sequence. </a:t>
            </a:r>
            <a:endParaRPr/>
          </a:p>
          <a:p>
            <a:pPr indent="0" lvl="0" marL="0" rtl="0" algn="l">
              <a:lnSpc>
                <a:spcPct val="115000"/>
              </a:lnSpc>
              <a:spcBef>
                <a:spcPts val="1600"/>
              </a:spcBef>
              <a:spcAft>
                <a:spcPts val="0"/>
              </a:spcAft>
              <a:buSzPts val="1800"/>
              <a:buNone/>
            </a:pPr>
            <a:r>
              <a:rPr lang="en"/>
              <a:t>The subproblems were prefixes of the form x</a:t>
            </a:r>
            <a:r>
              <a:rPr baseline="-25000" lang="en"/>
              <a:t>1</a:t>
            </a:r>
            <a:r>
              <a:rPr lang="en"/>
              <a:t>, x</a:t>
            </a:r>
            <a:r>
              <a:rPr baseline="-25000" lang="en"/>
              <a:t>2</a:t>
            </a:r>
            <a:r>
              <a:rPr lang="en"/>
              <a:t>, …, x</a:t>
            </a:r>
            <a:r>
              <a:rPr baseline="-25000" lang="en"/>
              <a:t>i</a:t>
            </a:r>
            <a:r>
              <a:rPr lang="en"/>
              <a:t>     and     y</a:t>
            </a:r>
            <a:r>
              <a:rPr baseline="-25000" lang="en"/>
              <a:t>1</a:t>
            </a:r>
            <a:r>
              <a:rPr lang="en"/>
              <a:t>, y</a:t>
            </a:r>
            <a:r>
              <a:rPr baseline="-25000" lang="en"/>
              <a:t>2</a:t>
            </a:r>
            <a:r>
              <a:rPr lang="en"/>
              <a:t>, …, y</a:t>
            </a:r>
            <a:r>
              <a:rPr baseline="-25000" lang="en"/>
              <a:t>j</a:t>
            </a:r>
            <a:endParaRPr baseline="-25000"/>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pic>
        <p:nvPicPr>
          <p:cNvPr id="816" name="Google Shape;816;p135"/>
          <p:cNvPicPr preferRelativeResize="0"/>
          <p:nvPr/>
        </p:nvPicPr>
        <p:blipFill rotWithShape="1">
          <a:blip r:embed="rId3">
            <a:alphaModFix/>
          </a:blip>
          <a:srcRect b="0" l="0" r="0" t="0"/>
          <a:stretch/>
        </p:blipFill>
        <p:spPr>
          <a:xfrm>
            <a:off x="152400" y="152400"/>
            <a:ext cx="7862886" cy="48386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Google Shape;821;p136"/>
          <p:cNvPicPr preferRelativeResize="0"/>
          <p:nvPr/>
        </p:nvPicPr>
        <p:blipFill rotWithShape="1">
          <a:blip r:embed="rId3">
            <a:alphaModFix/>
          </a:blip>
          <a:srcRect b="0" l="0" r="0" t="0"/>
          <a:stretch/>
        </p:blipFill>
        <p:spPr>
          <a:xfrm>
            <a:off x="152400" y="152400"/>
            <a:ext cx="8839200" cy="387684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pic>
        <p:nvPicPr>
          <p:cNvPr id="826" name="Google Shape;826;p137"/>
          <p:cNvPicPr preferRelativeResize="0"/>
          <p:nvPr/>
        </p:nvPicPr>
        <p:blipFill rotWithShape="1">
          <a:blip r:embed="rId3">
            <a:alphaModFix/>
          </a:blip>
          <a:srcRect b="0" l="0" r="0" t="0"/>
          <a:stretch/>
        </p:blipFill>
        <p:spPr>
          <a:xfrm>
            <a:off x="152400" y="152400"/>
            <a:ext cx="8839203" cy="251210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pic>
        <p:nvPicPr>
          <p:cNvPr id="831" name="Google Shape;831;p138"/>
          <p:cNvPicPr preferRelativeResize="0"/>
          <p:nvPr/>
        </p:nvPicPr>
        <p:blipFill rotWithShape="1">
          <a:blip r:embed="rId3">
            <a:alphaModFix/>
          </a:blip>
          <a:srcRect b="0" l="0" r="0" t="0"/>
          <a:stretch/>
        </p:blipFill>
        <p:spPr>
          <a:xfrm>
            <a:off x="152400" y="152400"/>
            <a:ext cx="6813371"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48" name="Google Shape;148;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Exponential solution</a:t>
            </a:r>
            <a:endParaRPr/>
          </a:p>
        </p:txBody>
      </p:sp>
      <p:pic>
        <p:nvPicPr>
          <p:cNvPr id="149" name="Google Shape;149;p31"/>
          <p:cNvPicPr preferRelativeResize="0"/>
          <p:nvPr/>
        </p:nvPicPr>
        <p:blipFill rotWithShape="1">
          <a:blip r:embed="rId3">
            <a:alphaModFix/>
          </a:blip>
          <a:srcRect b="0" l="0" r="0" t="0"/>
          <a:stretch/>
        </p:blipFill>
        <p:spPr>
          <a:xfrm>
            <a:off x="1490675" y="1944300"/>
            <a:ext cx="5695950" cy="2228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Google Shape;836;p139"/>
          <p:cNvPicPr preferRelativeResize="0"/>
          <p:nvPr/>
        </p:nvPicPr>
        <p:blipFill rotWithShape="1">
          <a:blip r:embed="rId3">
            <a:alphaModFix/>
          </a:blip>
          <a:srcRect b="0" l="0" r="0" t="0"/>
          <a:stretch/>
        </p:blipFill>
        <p:spPr>
          <a:xfrm>
            <a:off x="152400" y="152400"/>
            <a:ext cx="8839197" cy="238668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Google Shape;841;p140"/>
          <p:cNvPicPr preferRelativeResize="0"/>
          <p:nvPr/>
        </p:nvPicPr>
        <p:blipFill rotWithShape="1">
          <a:blip r:embed="rId3">
            <a:alphaModFix/>
          </a:blip>
          <a:srcRect b="0" l="0" r="0" t="0"/>
          <a:stretch/>
        </p:blipFill>
        <p:spPr>
          <a:xfrm>
            <a:off x="152400" y="152400"/>
            <a:ext cx="8839201" cy="243326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pic>
        <p:nvPicPr>
          <p:cNvPr id="846" name="Google Shape;846;p141"/>
          <p:cNvPicPr preferRelativeResize="0"/>
          <p:nvPr/>
        </p:nvPicPr>
        <p:blipFill rotWithShape="1">
          <a:blip r:embed="rId3">
            <a:alphaModFix/>
          </a:blip>
          <a:srcRect b="0" l="0" r="0" t="0"/>
          <a:stretch/>
        </p:blipFill>
        <p:spPr>
          <a:xfrm>
            <a:off x="152400" y="152400"/>
            <a:ext cx="8839202" cy="156351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Google Shape;851;p142"/>
          <p:cNvPicPr preferRelativeResize="0"/>
          <p:nvPr/>
        </p:nvPicPr>
        <p:blipFill rotWithShape="1">
          <a:blip r:embed="rId3">
            <a:alphaModFix/>
          </a:blip>
          <a:srcRect b="0" l="0" r="0" t="0"/>
          <a:stretch/>
        </p:blipFill>
        <p:spPr>
          <a:xfrm>
            <a:off x="152400" y="152400"/>
            <a:ext cx="8839200" cy="3280228"/>
          </a:xfrm>
          <a:prstGeom prst="rect">
            <a:avLst/>
          </a:prstGeom>
          <a:noFill/>
          <a:ln>
            <a:noFill/>
          </a:ln>
        </p:spPr>
      </p:pic>
      <p:sp>
        <p:nvSpPr>
          <p:cNvPr id="852" name="Google Shape;852;p142"/>
          <p:cNvSpPr txBox="1"/>
          <p:nvPr/>
        </p:nvSpPr>
        <p:spPr>
          <a:xfrm>
            <a:off x="2338975" y="3564325"/>
            <a:ext cx="3330300" cy="83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Memoization</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pic>
        <p:nvPicPr>
          <p:cNvPr id="857" name="Google Shape;857;p143"/>
          <p:cNvPicPr preferRelativeResize="0"/>
          <p:nvPr/>
        </p:nvPicPr>
        <p:blipFill rotWithShape="1">
          <a:blip r:embed="rId3">
            <a:alphaModFix/>
          </a:blip>
          <a:srcRect b="0" l="0" r="0" t="0"/>
          <a:stretch/>
        </p:blipFill>
        <p:spPr>
          <a:xfrm>
            <a:off x="152400" y="152400"/>
            <a:ext cx="8839202" cy="2895755"/>
          </a:xfrm>
          <a:prstGeom prst="rect">
            <a:avLst/>
          </a:prstGeom>
          <a:noFill/>
          <a:ln>
            <a:noFill/>
          </a:ln>
        </p:spPr>
      </p:pic>
      <p:sp>
        <p:nvSpPr>
          <p:cNvPr id="858" name="Google Shape;858;p143"/>
          <p:cNvSpPr txBox="1"/>
          <p:nvPr/>
        </p:nvSpPr>
        <p:spPr>
          <a:xfrm>
            <a:off x="6069825" y="2418250"/>
            <a:ext cx="2849400" cy="62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Order of these two could affect running time!</a:t>
            </a:r>
            <a:endParaRPr b="0" i="0" sz="1400" u="none" cap="none" strike="noStrike">
              <a:solidFill>
                <a:srgbClr val="000000"/>
              </a:solidFill>
              <a:latin typeface="Arial"/>
              <a:ea typeface="Arial"/>
              <a:cs typeface="Arial"/>
              <a:sym typeface="Arial"/>
            </a:endParaRPr>
          </a:p>
        </p:txBody>
      </p:sp>
      <p:cxnSp>
        <p:nvCxnSpPr>
          <p:cNvPr id="859" name="Google Shape;859;p143"/>
          <p:cNvCxnSpPr/>
          <p:nvPr/>
        </p:nvCxnSpPr>
        <p:spPr>
          <a:xfrm rot="10800000">
            <a:off x="5346925" y="2142300"/>
            <a:ext cx="980700" cy="314400"/>
          </a:xfrm>
          <a:prstGeom prst="straightConnector1">
            <a:avLst/>
          </a:prstGeom>
          <a:noFill/>
          <a:ln cap="flat" cmpd="sng" w="9525">
            <a:solidFill>
              <a:schemeClr val="dk2"/>
            </a:solidFill>
            <a:prstDash val="solid"/>
            <a:round/>
            <a:headEnd len="sm" w="sm" type="none"/>
            <a:tailEnd len="med" w="med" type="triangle"/>
          </a:ln>
        </p:spPr>
      </p:cxnSp>
      <p:cxnSp>
        <p:nvCxnSpPr>
          <p:cNvPr id="860" name="Google Shape;860;p143"/>
          <p:cNvCxnSpPr/>
          <p:nvPr/>
        </p:nvCxnSpPr>
        <p:spPr>
          <a:xfrm flipH="1" rot="10800000">
            <a:off x="7178700" y="2160750"/>
            <a:ext cx="823200" cy="268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Minimization problem: Compute the shortest path from s to d in the dependency DAG. </a:t>
            </a:r>
            <a:endParaRPr/>
          </a:p>
          <a:p>
            <a:pPr indent="0" lvl="0" marL="0" rtl="0" algn="l">
              <a:lnSpc>
                <a:spcPct val="115000"/>
              </a:lnSpc>
              <a:spcBef>
                <a:spcPts val="1600"/>
              </a:spcBef>
              <a:spcAft>
                <a:spcPts val="0"/>
              </a:spcAft>
              <a:buSzPts val="1800"/>
              <a:buNone/>
            </a:pPr>
            <a:r>
              <a:rPr lang="en"/>
              <a:t>Maximization problem: Compute the longest path from s to d in the dependency DAG</a:t>
            </a:r>
            <a:endParaRPr/>
          </a:p>
          <a:p>
            <a:pPr indent="0" lvl="0" marL="0" rtl="0" algn="l">
              <a:lnSpc>
                <a:spcPct val="115000"/>
              </a:lnSpc>
              <a:spcBef>
                <a:spcPts val="1600"/>
              </a:spcBef>
              <a:spcAft>
                <a:spcPts val="0"/>
              </a:spcAft>
              <a:buSzPts val="1800"/>
              <a:buNone/>
            </a:pPr>
            <a:r>
              <a:rPr lang="en"/>
              <a:t>Counting problem: Compute the number of paths from s to d in the dependency DAG. </a:t>
            </a:r>
            <a:endParaRPr/>
          </a:p>
          <a:p>
            <a:pPr indent="0" lvl="0" marL="0" rtl="0" algn="l">
              <a:lnSpc>
                <a:spcPct val="115000"/>
              </a:lnSpc>
              <a:spcBef>
                <a:spcPts val="1600"/>
              </a:spcBef>
              <a:spcAft>
                <a:spcPts val="1600"/>
              </a:spcAft>
              <a:buSzPts val="1800"/>
              <a:buNone/>
            </a:pPr>
            <a:r>
              <a:rPr lang="en"/>
              <a:t>Decision problem: Figure out if there exists a path from s to d in the dependency DAG.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Knapsack problem</a:t>
            </a:r>
            <a:endParaRPr/>
          </a:p>
        </p:txBody>
      </p:sp>
      <p:sp>
        <p:nvSpPr>
          <p:cNvPr id="871" name="Google Shape;871;p1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During a robbery, a burglar finds much more loot than he had expected and has to decide what to take. His bag (“knapsack”) will hold a total weight of at most W pounds. There are n items to pick from, of weight w1, w2, … wn and dollar value v1, v2, ... , vn. What is the most valuable combination of items he can fit into his bag?</a:t>
            </a:r>
            <a:endParaRPr/>
          </a:p>
        </p:txBody>
      </p:sp>
      <p:sp>
        <p:nvSpPr>
          <p:cNvPr id="872" name="Google Shape;872;p145"/>
          <p:cNvSpPr txBox="1"/>
          <p:nvPr/>
        </p:nvSpPr>
        <p:spPr>
          <a:xfrm>
            <a:off x="740075" y="3089800"/>
            <a:ext cx="3570900" cy="16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E.g, W = 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Item1: weight = 6, value = 30$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Item2: weight = 3, value = 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Item3: weight = 4, value = 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Item4: weight = 2, value = 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Three versions of Knapsack</a:t>
            </a:r>
            <a:endParaRPr/>
          </a:p>
        </p:txBody>
      </p:sp>
      <p:sp>
        <p:nvSpPr>
          <p:cNvPr id="878" name="Google Shape;878;p1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Only one copy of each item available. (0-1 Knapsack)</a:t>
            </a:r>
            <a:endParaRPr/>
          </a:p>
          <a:p>
            <a:pPr indent="-342900" lvl="0" marL="457200" rtl="0" algn="l">
              <a:lnSpc>
                <a:spcPct val="115000"/>
              </a:lnSpc>
              <a:spcBef>
                <a:spcPts val="0"/>
              </a:spcBef>
              <a:spcAft>
                <a:spcPts val="0"/>
              </a:spcAft>
              <a:buSzPts val="1800"/>
              <a:buAutoNum type="arabicPeriod"/>
            </a:pPr>
            <a:r>
              <a:rPr lang="en"/>
              <a:t>Unlimited quantities of each item available. (Unbounded Knapsack)</a:t>
            </a:r>
            <a:endParaRPr/>
          </a:p>
          <a:p>
            <a:pPr indent="-342900" lvl="0" marL="457200" rtl="0" algn="l">
              <a:lnSpc>
                <a:spcPct val="115000"/>
              </a:lnSpc>
              <a:spcBef>
                <a:spcPts val="0"/>
              </a:spcBef>
              <a:spcAft>
                <a:spcPts val="0"/>
              </a:spcAft>
              <a:buSzPts val="1800"/>
              <a:buAutoNum type="arabicPeriod"/>
            </a:pPr>
            <a:r>
              <a:rPr lang="en"/>
              <a:t>One copy of each item, but the robber can steal a fraction of an item also. (Fractional Knapsack or Continuous Knapsack)</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Live Class</a:t>
            </a:r>
            <a:endParaRPr/>
          </a:p>
        </p:txBody>
      </p:sp>
      <p:sp>
        <p:nvSpPr>
          <p:cNvPr id="884" name="Google Shape;884;p1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Recap of foundation videos</a:t>
            </a:r>
            <a:endParaRPr/>
          </a:p>
        </p:txBody>
      </p:sp>
      <p:sp>
        <p:nvSpPr>
          <p:cNvPr id="890" name="Google Shape;890;p148"/>
          <p:cNvSpPr txBox="1"/>
          <p:nvPr>
            <p:ph idx="1" type="body"/>
          </p:nvPr>
        </p:nvSpPr>
        <p:spPr>
          <a:xfrm>
            <a:off x="311700" y="695275"/>
            <a:ext cx="8520600" cy="36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Dynamic Programming is doing recursion without repetition.</a:t>
            </a:r>
            <a:endParaRPr/>
          </a:p>
          <a:p>
            <a:pPr indent="0" lvl="0" marL="0" rtl="0" algn="l">
              <a:lnSpc>
                <a:spcPct val="115000"/>
              </a:lnSpc>
              <a:spcBef>
                <a:spcPts val="1600"/>
              </a:spcBef>
              <a:spcAft>
                <a:spcPts val="0"/>
              </a:spcAft>
              <a:buSzPts val="1800"/>
              <a:buNone/>
            </a:pPr>
            <a:r>
              <a:rPr lang="en"/>
              <a:t>Two variants:</a:t>
            </a:r>
            <a:endParaRPr/>
          </a:p>
          <a:p>
            <a:pPr indent="-342900" lvl="0" marL="457200" rtl="0" algn="l">
              <a:lnSpc>
                <a:spcPct val="115000"/>
              </a:lnSpc>
              <a:spcBef>
                <a:spcPts val="1600"/>
              </a:spcBef>
              <a:spcAft>
                <a:spcPts val="0"/>
              </a:spcAft>
              <a:buSzPts val="1800"/>
              <a:buAutoNum type="arabicPeriod"/>
            </a:pPr>
            <a:r>
              <a:rPr lang="en"/>
              <a:t>Memoization (top-down)</a:t>
            </a:r>
            <a:endParaRPr/>
          </a:p>
          <a:p>
            <a:pPr indent="-342900" lvl="0" marL="457200" rtl="0" algn="l">
              <a:lnSpc>
                <a:spcPct val="115000"/>
              </a:lnSpc>
              <a:spcBef>
                <a:spcPts val="0"/>
              </a:spcBef>
              <a:spcAft>
                <a:spcPts val="0"/>
              </a:spcAft>
              <a:buSzPts val="1800"/>
              <a:buAutoNum type="arabicPeriod"/>
            </a:pPr>
            <a:r>
              <a:rPr lang="en"/>
              <a:t>Tabulation (bottom-up)</a:t>
            </a:r>
            <a:endParaRPr/>
          </a:p>
          <a:p>
            <a:pPr indent="0" lvl="0" marL="0" rtl="0" algn="l">
              <a:lnSpc>
                <a:spcPct val="115000"/>
              </a:lnSpc>
              <a:spcBef>
                <a:spcPts val="1600"/>
              </a:spcBef>
              <a:spcAft>
                <a:spcPts val="1600"/>
              </a:spcAft>
              <a:buSzPts val="1800"/>
              <a:buNone/>
            </a:pPr>
            <a:r>
              <a:rPr lang="en"/>
              <a:t>We generally (though not always) prefer bottom-up tabulation over top-down memoization.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Working definition: DP = Recursion without repetition</a:t>
            </a:r>
            <a:endParaRPr/>
          </a:p>
        </p:txBody>
      </p:sp>
      <p:sp>
        <p:nvSpPr>
          <p:cNvPr id="155" name="Google Shape;155;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Memoized solution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Classic DP problems</a:t>
            </a:r>
            <a:endParaRPr/>
          </a:p>
        </p:txBody>
      </p:sp>
      <p:sp>
        <p:nvSpPr>
          <p:cNvPr id="896" name="Google Shape;896;p1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A61C00"/>
              </a:buClr>
              <a:buSzPts val="1800"/>
              <a:buChar char="-"/>
            </a:pPr>
            <a:r>
              <a:rPr lang="en">
                <a:solidFill>
                  <a:srgbClr val="A61C00"/>
                </a:solidFill>
              </a:rPr>
              <a:t>Computing the nth Fibonacci number (classic 1D DP)</a:t>
            </a:r>
            <a:endParaRPr>
              <a:solidFill>
                <a:srgbClr val="A61C00"/>
              </a:solidFill>
            </a:endParaRPr>
          </a:p>
          <a:p>
            <a:pPr indent="-342900" lvl="0" marL="457200" rtl="0" algn="l">
              <a:lnSpc>
                <a:spcPct val="115000"/>
              </a:lnSpc>
              <a:spcBef>
                <a:spcPts val="0"/>
              </a:spcBef>
              <a:spcAft>
                <a:spcPts val="0"/>
              </a:spcAft>
              <a:buClr>
                <a:srgbClr val="A61C00"/>
              </a:buClr>
              <a:buSzPts val="1800"/>
              <a:buChar char="-"/>
            </a:pPr>
            <a:r>
              <a:rPr lang="en">
                <a:solidFill>
                  <a:srgbClr val="A61C00"/>
                </a:solidFill>
              </a:rPr>
              <a:t>Computing C(n,k)  (classic 2D DP)</a:t>
            </a:r>
            <a:endParaRPr>
              <a:solidFill>
                <a:srgbClr val="A61C00"/>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(Non-optimization) Counting problems</a:t>
            </a:r>
            <a:endParaRPr/>
          </a:p>
        </p:txBody>
      </p:sp>
      <p:sp>
        <p:nvSpPr>
          <p:cNvPr id="902" name="Google Shape;902;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ways to climb n stairs (1D)</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unique paths from the top-left to bottom-right corner of a grid. (2D) </a:t>
            </a:r>
            <a:endParaRPr>
              <a:solidFill>
                <a:srgbClr val="38761D"/>
              </a:solidFill>
            </a:endParaRPr>
          </a:p>
        </p:txBody>
      </p:sp>
      <p:sp>
        <p:nvSpPr>
          <p:cNvPr id="903" name="Google Shape;903;p150"/>
          <p:cNvSpPr txBox="1"/>
          <p:nvPr/>
        </p:nvSpPr>
        <p:spPr>
          <a:xfrm>
            <a:off x="832575" y="2109200"/>
            <a:ext cx="4135200" cy="7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Overlapping subproblems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Combinatorial Optimization problems</a:t>
            </a:r>
            <a:endParaRPr/>
          </a:p>
        </p:txBody>
      </p:sp>
      <p:sp>
        <p:nvSpPr>
          <p:cNvPr id="909" name="Google Shape;909;p1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adjective “combinatorial” means that without DP, the combinatorial explosion of possibilities would lead to an exponential time complexity. </a:t>
            </a:r>
            <a:endParaRPr/>
          </a:p>
          <a:p>
            <a:pPr indent="0" lvl="0" marL="0" rtl="0" algn="l">
              <a:lnSpc>
                <a:spcPct val="115000"/>
              </a:lnSpc>
              <a:spcBef>
                <a:spcPts val="1600"/>
              </a:spcBef>
              <a:spcAft>
                <a:spcPts val="0"/>
              </a:spcAft>
              <a:buSzPts val="1800"/>
              <a:buNone/>
            </a:pPr>
            <a:r>
              <a:rPr lang="en"/>
              <a:t>After all, we are optimizing permutations and combinations (which are “combinatorial objects”, always exponential in number) by trying to pick the “best”.</a:t>
            </a:r>
            <a:endParaRPr/>
          </a:p>
          <a:p>
            <a:pPr indent="-342900" lvl="0" marL="457200" rtl="0" algn="l">
              <a:lnSpc>
                <a:spcPct val="115000"/>
              </a:lnSpc>
              <a:spcBef>
                <a:spcPts val="1600"/>
              </a:spcBef>
              <a:spcAft>
                <a:spcPts val="0"/>
              </a:spcAft>
              <a:buClr>
                <a:srgbClr val="A61C00"/>
              </a:buClr>
              <a:buSzPts val="1800"/>
              <a:buAutoNum type="arabicPeriod"/>
            </a:pPr>
            <a:r>
              <a:rPr lang="en">
                <a:solidFill>
                  <a:srgbClr val="A61C00"/>
                </a:solidFill>
              </a:rPr>
              <a:t>Min cost way to climb n stairs (1D)</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Maximum path sum in a 2D grid (2D) </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Minimum number of coins making up change (1D)</a:t>
            </a:r>
            <a:endParaRPr>
              <a:solidFill>
                <a:srgbClr val="A61C00"/>
              </a:solidFill>
            </a:endParaRPr>
          </a:p>
          <a:p>
            <a:pPr indent="0" lvl="0" marL="0" rtl="0" algn="l">
              <a:lnSpc>
                <a:spcPct val="115000"/>
              </a:lnSpc>
              <a:spcBef>
                <a:spcPts val="1600"/>
              </a:spcBef>
              <a:spcAft>
                <a:spcPts val="1600"/>
              </a:spcAft>
              <a:buSzPts val="1800"/>
              <a:buNone/>
            </a:pPr>
            <a:r>
              <a:rPr lang="en"/>
              <a:t>Overlapping subproblems + Optimal substructure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5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Recap</a:t>
            </a:r>
            <a:endParaRPr/>
          </a:p>
        </p:txBody>
      </p:sp>
      <p:sp>
        <p:nvSpPr>
          <p:cNvPr id="915" name="Google Shape;915;p152"/>
          <p:cNvSpPr txBox="1"/>
          <p:nvPr>
            <p:ph idx="1" type="body"/>
          </p:nvPr>
        </p:nvSpPr>
        <p:spPr>
          <a:xfrm>
            <a:off x="311700" y="847675"/>
            <a:ext cx="8520600" cy="3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looked at counting and optimization problems. </a:t>
            </a:r>
            <a:endParaRPr/>
          </a:p>
          <a:p>
            <a:pPr indent="0" lvl="0" marL="0" rtl="0" algn="l">
              <a:lnSpc>
                <a:spcPct val="115000"/>
              </a:lnSpc>
              <a:spcBef>
                <a:spcPts val="1600"/>
              </a:spcBef>
              <a:spcAft>
                <a:spcPts val="0"/>
              </a:spcAft>
              <a:buSzPts val="1800"/>
              <a:buNone/>
            </a:pPr>
            <a:r>
              <a:rPr lang="en"/>
              <a:t>The general pattern for solving them was the same:</a:t>
            </a:r>
            <a:endParaRPr/>
          </a:p>
          <a:p>
            <a:pPr indent="-342900" lvl="0" marL="457200" rtl="0" algn="l">
              <a:lnSpc>
                <a:spcPct val="115000"/>
              </a:lnSpc>
              <a:spcBef>
                <a:spcPts val="1600"/>
              </a:spcBef>
              <a:spcAft>
                <a:spcPts val="0"/>
              </a:spcAft>
              <a:buSzPts val="1800"/>
              <a:buAutoNum type="arabicPeriod"/>
            </a:pPr>
            <a:r>
              <a:rPr lang="en"/>
              <a:t>Think of the optimal solution as something that will be laid out in a sequence.</a:t>
            </a:r>
            <a:br>
              <a:rPr lang="en"/>
            </a:br>
            <a:br>
              <a:rPr lang="en"/>
            </a:br>
            <a:r>
              <a:rPr lang="en"/>
              <a:t>E.g, a sequence of moves of length 1 or 2 in the n stairs problem.</a:t>
            </a:r>
            <a:br>
              <a:rPr lang="en"/>
            </a:br>
            <a:r>
              <a:rPr lang="en"/>
              <a:t>A sequence of ~ m+n horizontal or vertical moves in the unique paths / min cost path in a 2D grid problem. </a:t>
            </a:r>
            <a:br>
              <a:rPr lang="en"/>
            </a:b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Decrease-and-conquer</a:t>
            </a:r>
            <a:endParaRPr/>
          </a:p>
        </p:txBody>
      </p:sp>
      <p:sp>
        <p:nvSpPr>
          <p:cNvPr id="921" name="Google Shape;921;p1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2. Focus on the last (rightmost) element of that sequence. Why only the rightmost element? Because you are a lazy manager who just wants to complete the last step of the overall project, depending on your reports to do all the rest of the work.</a:t>
            </a:r>
            <a:endParaRPr/>
          </a:p>
          <a:p>
            <a:pPr indent="0" lvl="0" marL="0" rtl="0" algn="l">
              <a:lnSpc>
                <a:spcPct val="115000"/>
              </a:lnSpc>
              <a:spcBef>
                <a:spcPts val="1600"/>
              </a:spcBef>
              <a:spcAft>
                <a:spcPts val="0"/>
              </a:spcAft>
              <a:buSzPts val="1800"/>
              <a:buNone/>
            </a:pPr>
            <a:r>
              <a:rPr lang="en"/>
              <a:t>As a lazy manager, I will only think of </a:t>
            </a:r>
            <a:br>
              <a:rPr lang="en"/>
            </a:br>
            <a:r>
              <a:rPr lang="en"/>
              <a:t>- the last move in a unique paths/ min cost path problem or n stairs problem</a:t>
            </a:r>
            <a:br>
              <a:rPr lang="en"/>
            </a:br>
            <a:r>
              <a:rPr lang="en"/>
              <a:t>- the last coin in the coin change problem</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54"/>
          <p:cNvSpPr txBox="1"/>
          <p:nvPr>
            <p:ph idx="1" type="body"/>
          </p:nvPr>
        </p:nvSpPr>
        <p:spPr>
          <a:xfrm>
            <a:off x="311700" y="416300"/>
            <a:ext cx="8520600" cy="439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3. Think about the different choices/options for what the rightmost element could be, and for each of those options, what the preceding subproblem (neighbor) could be, and what information from those preceding subproblem neighbors would be required for you to solve your problem. </a:t>
            </a:r>
            <a:endParaRPr sz="2400"/>
          </a:p>
          <a:p>
            <a:pPr indent="-381000" lvl="0" marL="457200" rtl="0" algn="l">
              <a:lnSpc>
                <a:spcPct val="115000"/>
              </a:lnSpc>
              <a:spcBef>
                <a:spcPts val="1600"/>
              </a:spcBef>
              <a:spcAft>
                <a:spcPts val="0"/>
              </a:spcAft>
              <a:buSzPts val="2400"/>
              <a:buChar char="-"/>
            </a:pPr>
            <a:r>
              <a:rPr lang="en" sz="2400"/>
              <a:t>The last move could be from the previous step or the previous-to-previous step. Or I could reach the bottom right cell from the neighbor on the top or the neighbor to my left. </a:t>
            </a:r>
            <a:endParaRPr sz="2400"/>
          </a:p>
          <a:p>
            <a:pPr indent="0" lvl="0" marL="0" rtl="0" algn="l">
              <a:lnSpc>
                <a:spcPct val="115000"/>
              </a:lnSpc>
              <a:spcBef>
                <a:spcPts val="1600"/>
              </a:spcBef>
              <a:spcAft>
                <a:spcPts val="1600"/>
              </a:spcAft>
              <a:buSzPts val="1800"/>
              <a:buNone/>
            </a:pPr>
            <a:r>
              <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32" name="Google Shape;932;p1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4. Remember that each preceding subproblem is going to be solved by one of your immediate reports. You will get to work AFTER they have done their work. </a:t>
            </a:r>
            <a:endParaRPr/>
          </a:p>
          <a:p>
            <a:pPr indent="0" lvl="0" marL="0" rtl="0" algn="l">
              <a:lnSpc>
                <a:spcPct val="115000"/>
              </a:lnSpc>
              <a:spcBef>
                <a:spcPts val="1600"/>
              </a:spcBef>
              <a:spcAft>
                <a:spcPts val="0"/>
              </a:spcAft>
              <a:buSzPts val="1800"/>
              <a:buNone/>
            </a:pPr>
            <a:r>
              <a:rPr lang="en"/>
              <a:t>5. Because they are equally lazy like you, they too will be working on only the rightmost bit of their solution, and relying on their subordinates for the solution to the remaining prefix of the problem. </a:t>
            </a:r>
            <a:endParaRPr/>
          </a:p>
          <a:p>
            <a:pPr indent="0" lvl="0" marL="0" rtl="0" algn="l">
              <a:lnSpc>
                <a:spcPct val="115000"/>
              </a:lnSpc>
              <a:spcBef>
                <a:spcPts val="1600"/>
              </a:spcBef>
              <a:spcAft>
                <a:spcPts val="0"/>
              </a:spcAft>
              <a:buSzPts val="1800"/>
              <a:buNone/>
            </a:pPr>
            <a:r>
              <a:rPr lang="en"/>
              <a:t>6. In this way, down the corporate hierarchy, the workers will be working on smaller and smaller prefixes of the original problem. </a:t>
            </a:r>
            <a:endParaRPr/>
          </a:p>
          <a:p>
            <a:pPr indent="0" lvl="0" marL="0" rtl="0" algn="l">
              <a:lnSpc>
                <a:spcPct val="115000"/>
              </a:lnSpc>
              <a:spcBef>
                <a:spcPts val="1600"/>
              </a:spcBef>
              <a:spcAft>
                <a:spcPts val="1600"/>
              </a:spcAft>
              <a:buSzPts val="1800"/>
              <a:buNone/>
            </a:pPr>
            <a:r>
              <a:rPr lang="en"/>
              <a:t>7. The leaf-level workers will first solve the base-case versions of the subproblems.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38" name="Google Shape;938;p1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8. In the recursion class, every worker had exactly one manager they were reporting to. There was a lot of redundant work being done in the corporate hierarchy, as several subtrees were working on solving the same set of subproblems. (Overlapping subproblems) The number of workers employed was exponential. </a:t>
            </a:r>
            <a:endParaRPr/>
          </a:p>
          <a:p>
            <a:pPr indent="0" lvl="0" marL="0" rtl="0" algn="l">
              <a:lnSpc>
                <a:spcPct val="115000"/>
              </a:lnSpc>
              <a:spcBef>
                <a:spcPts val="1600"/>
              </a:spcBef>
              <a:spcAft>
                <a:spcPts val="1600"/>
              </a:spcAft>
              <a:buSzPts val="1800"/>
              <a:buNone/>
            </a:pPr>
            <a:r>
              <a:rPr lang="en"/>
              <a:t>9. That redundancy is going to be eliminated by DP by “laying off” large subtrees of workers. In the reorganized corporate hierarchy, every worker is working on a unique subproblem. Since the number of unique subproblems will be polynomial, the number of workers will also be polynomial (we have a much smaller company now!).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44" name="Google Shape;944;p157"/>
          <p:cNvSpPr txBox="1"/>
          <p:nvPr>
            <p:ph idx="1" type="body"/>
          </p:nvPr>
        </p:nvSpPr>
        <p:spPr>
          <a:xfrm>
            <a:off x="311700" y="1152475"/>
            <a:ext cx="8520600" cy="37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10. Instead of a huge corporate tree, we now have a much-reduced corporate DAG. Think of every subproblem in the DAG as being solved by an individual worker. </a:t>
            </a:r>
            <a:endParaRPr/>
          </a:p>
          <a:p>
            <a:pPr indent="0" lvl="0" marL="0" rtl="0" algn="l">
              <a:lnSpc>
                <a:spcPct val="115000"/>
              </a:lnSpc>
              <a:spcBef>
                <a:spcPts val="1600"/>
              </a:spcBef>
              <a:spcAft>
                <a:spcPts val="0"/>
              </a:spcAft>
              <a:buSzPts val="1800"/>
              <a:buNone/>
            </a:pPr>
            <a:r>
              <a:rPr lang="en"/>
              <a:t>11. Each worker can now have multiple managers they report to. Each manager (as before) continues to have multiple reports (but they may not be the sole manager for any of those reports). </a:t>
            </a:r>
            <a:endParaRPr/>
          </a:p>
          <a:p>
            <a:pPr indent="0" lvl="0" marL="0" rtl="0" algn="l">
              <a:lnSpc>
                <a:spcPct val="115000"/>
              </a:lnSpc>
              <a:spcBef>
                <a:spcPts val="1600"/>
              </a:spcBef>
              <a:spcAft>
                <a:spcPts val="1600"/>
              </a:spcAft>
              <a:buSzPts val="1800"/>
              <a:buNone/>
            </a:pPr>
            <a:r>
              <a:rPr lang="en"/>
              <a:t>12. Every worker in the hierarchy is using the solutions from his/her reports to build the solution for a slightly larger prefix, and handing it above to all the managers he/she reports to.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58"/>
          <p:cNvSpPr txBox="1"/>
          <p:nvPr>
            <p:ph idx="1" type="body"/>
          </p:nvPr>
        </p:nvSpPr>
        <p:spPr>
          <a:xfrm>
            <a:off x="311700" y="245725"/>
            <a:ext cx="8520600" cy="43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13. You are the root manager at the top, and you will combine the solutions from your immediate reports to build the solution for the overall problem. </a:t>
            </a:r>
            <a:endParaRPr/>
          </a:p>
          <a:p>
            <a:pPr indent="0" lvl="0" marL="0" rtl="0" algn="l">
              <a:lnSpc>
                <a:spcPct val="115000"/>
              </a:lnSpc>
              <a:spcBef>
                <a:spcPts val="1600"/>
              </a:spcBef>
              <a:spcAft>
                <a:spcPts val="0"/>
              </a:spcAft>
              <a:buSzPts val="1800"/>
              <a:buNone/>
            </a:pPr>
            <a:r>
              <a:rPr lang="en"/>
              <a:t>14. In the top-down approach we had for combinatorial enumeration, you first filled in the leftmost blank, and handed the remaining subproblem (a suffix of the original problem) down to your reports. They successively filled in more and more of the blanks, until the leaf-level nodes would complete individual solutions (and there were an exponential number of them). </a:t>
            </a:r>
            <a:endParaRPr/>
          </a:p>
          <a:p>
            <a:pPr indent="0" lvl="0" marL="0" rtl="0" algn="l">
              <a:lnSpc>
                <a:spcPct val="115000"/>
              </a:lnSpc>
              <a:spcBef>
                <a:spcPts val="1600"/>
              </a:spcBef>
              <a:spcAft>
                <a:spcPts val="1600"/>
              </a:spcAft>
              <a:buSzPts val="1800"/>
              <a:buNone/>
            </a:pPr>
            <a:r>
              <a:rPr lang="en"/>
              <a:t>15. DP is bottom-up. Each leaf node fills in the leftmost blank, and hands the solution up to the managers above, who in turn fill in the leftmost blank for their slightly larger subproblem, and this process goes purely “bottom-up” until at the top-level, you fill in the last remaining blank (the rightmost blank) and generate the complete solution.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61" name="Google Shape;161;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DP solution that runs in linear time, linear space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59"/>
          <p:cNvSpPr txBox="1"/>
          <p:nvPr>
            <p:ph idx="1" type="body"/>
          </p:nvPr>
        </p:nvSpPr>
        <p:spPr>
          <a:xfrm>
            <a:off x="311700" y="319725"/>
            <a:ext cx="8520600" cy="48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16. Whether top-down or bottom-up, the optimal solution sequence (or the counts of the number of sequences) is being constructed from left to right. So the prefix (partial solution) grows into the full solution at the end. </a:t>
            </a:r>
            <a:endParaRPr/>
          </a:p>
          <a:p>
            <a:pPr indent="0" lvl="0" marL="0" rtl="0" algn="l">
              <a:lnSpc>
                <a:spcPct val="115000"/>
              </a:lnSpc>
              <a:spcBef>
                <a:spcPts val="1600"/>
              </a:spcBef>
              <a:spcAft>
                <a:spcPts val="1600"/>
              </a:spcAft>
              <a:buSzPts val="1800"/>
              <a:buNone/>
            </a:pPr>
            <a:r>
              <a:rPr lang="en"/>
              <a:t>17. (Coming back to the DP approach) </a:t>
            </a:r>
            <a:br>
              <a:rPr lang="en"/>
            </a:br>
            <a:r>
              <a:rPr lang="en"/>
              <a:t>- Each worker is counting or optimizing a slightly larger prefix than the workers below them (or equivalently, workers before them in topological sort order). </a:t>
            </a:r>
            <a:br>
              <a:rPr lang="en"/>
            </a:br>
            <a:r>
              <a:rPr lang="en"/>
              <a:t>- The solutions to the earlier prefixes are already available when a worker gets to work on his/her task. Those earlier solutions are cached and just need to be “looked up” from some kind of table. </a:t>
            </a:r>
            <a:br>
              <a:rPr lang="en"/>
            </a:br>
            <a:r>
              <a:rPr lang="en"/>
              <a:t>- After computing the solution to his/her problem, an individual worker will then write that solution value into another cell of the same table. There is no recursive call going back to a caller. The next worker in top sort order will automatically get to work on the next subproblem.  </a:t>
            </a:r>
            <a:br>
              <a:rPr lang="en"/>
            </a:b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60" name="Google Shape;960;p1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18. Coming up with the recurrence formula:</a:t>
            </a:r>
            <a:endParaRPr/>
          </a:p>
          <a:p>
            <a:pPr indent="0" lvl="0" marL="0" rtl="0" algn="l">
              <a:lnSpc>
                <a:spcPct val="115000"/>
              </a:lnSpc>
              <a:spcBef>
                <a:spcPts val="1600"/>
              </a:spcBef>
              <a:spcAft>
                <a:spcPts val="1600"/>
              </a:spcAft>
              <a:buSzPts val="1800"/>
              <a:buNone/>
            </a:pPr>
            <a:r>
              <a:rPr lang="en"/>
              <a:t>I am given an overall task on a problem of size n. Since I will worry only about the rightmost piece of the optimal sequence (or the rightmost blank for a counting problem), I will think about what information I need from my reports to construct the solution for my problem. </a:t>
            </a:r>
            <a:br>
              <a:rPr lang="en"/>
            </a:br>
            <a:r>
              <a:rPr lang="en"/>
              <a:t>And that is what every worker will do: think “I am given an overall task of size i. Since I will worry only about the rightmost piece of the optimal sequence (or the rightmost blank for a counting problem), I will think about what information I need from my reports to construct the solution for my problem.”</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1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66" name="Google Shape;966;p161"/>
          <p:cNvSpPr txBox="1"/>
          <p:nvPr>
            <p:ph idx="1" type="body"/>
          </p:nvPr>
        </p:nvSpPr>
        <p:spPr>
          <a:xfrm>
            <a:off x="311700" y="1152475"/>
            <a:ext cx="8520600" cy="3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Whatever information I need from my reports, it will have the </a:t>
            </a:r>
            <a:r>
              <a:rPr b="1" i="1" lang="en"/>
              <a:t>same form</a:t>
            </a:r>
            <a:r>
              <a:rPr lang="en"/>
              <a:t> as the information that a general worker will need from their reports, and what they will need to pass to their own managers (who will expect the same information from them). The difference between the workers is only in the size of the problem (prefix) that each worker is working on.  </a:t>
            </a:r>
            <a:endParaRPr/>
          </a:p>
          <a:p>
            <a:pPr indent="0" lvl="0" marL="0" rtl="0" algn="l">
              <a:lnSpc>
                <a:spcPct val="115000"/>
              </a:lnSpc>
              <a:spcBef>
                <a:spcPts val="1600"/>
              </a:spcBef>
              <a:spcAft>
                <a:spcPts val="0"/>
              </a:spcAft>
              <a:buSzPts val="1800"/>
              <a:buNone/>
            </a:pPr>
            <a:r>
              <a:rPr lang="en"/>
              <a:t>The structure of that information will determine whether we need additional parameters for the function apart from the problem size (i), and whether we need multiple functions to be computed. </a:t>
            </a:r>
            <a:endParaRPr/>
          </a:p>
          <a:p>
            <a:pPr indent="0" lvl="0" marL="0" rtl="0" algn="l">
              <a:lnSpc>
                <a:spcPct val="115000"/>
              </a:lnSpc>
              <a:spcBef>
                <a:spcPts val="1600"/>
              </a:spcBef>
              <a:spcAft>
                <a:spcPts val="1600"/>
              </a:spcAft>
              <a:buSzPts val="1800"/>
              <a:buNone/>
            </a:pPr>
            <a:r>
              <a:rPr lang="en"/>
              <a:t>Since that information is going to be stored in the table/cache, the dimensions/size of the table (and even the number of tables) will depend on the form of that information.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72" name="Google Shape;972;p1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973" name="Google Shape;973;p162"/>
          <p:cNvPicPr preferRelativeResize="0"/>
          <p:nvPr/>
        </p:nvPicPr>
        <p:blipFill rotWithShape="1">
          <a:blip r:embed="rId3">
            <a:alphaModFix/>
          </a:blip>
          <a:srcRect b="0" l="0" r="0" t="0"/>
          <a:stretch/>
        </p:blipFill>
        <p:spPr>
          <a:xfrm>
            <a:off x="145623" y="0"/>
            <a:ext cx="8852756" cy="514350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79" name="Google Shape;979;p1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BOTHEARTHANDSATURNSPIN</a:t>
            </a:r>
            <a:endParaRPr/>
          </a:p>
          <a:p>
            <a:pPr indent="0" lvl="0" marL="0" rtl="0" algn="l">
              <a:lnSpc>
                <a:spcPct val="115000"/>
              </a:lnSpc>
              <a:spcBef>
                <a:spcPts val="1600"/>
              </a:spcBef>
              <a:spcAft>
                <a:spcPts val="0"/>
              </a:spcAft>
              <a:buSzPts val="1800"/>
              <a:buNone/>
            </a:pPr>
            <a:r>
              <a:rPr lang="en"/>
              <a:t>Can this be segmented into English words</a:t>
            </a:r>
            <a:br>
              <a:rPr lang="en"/>
            </a:br>
            <a:r>
              <a:rPr lang="en"/>
              <a:t>at all?</a:t>
            </a:r>
            <a:endParaRPr/>
          </a:p>
          <a:p>
            <a:pPr indent="0" lvl="0" marL="0" rtl="0" algn="l">
              <a:lnSpc>
                <a:spcPct val="115000"/>
              </a:lnSpc>
              <a:spcBef>
                <a:spcPts val="1600"/>
              </a:spcBef>
              <a:spcAft>
                <a:spcPts val="1600"/>
              </a:spcAft>
              <a:buSzPts val="1800"/>
              <a:buNone/>
            </a:pPr>
            <a:r>
              <a:rPr lang="en"/>
              <a:t>Decision Problem: Yes/No answer</a:t>
            </a:r>
            <a:endParaRPr/>
          </a:p>
        </p:txBody>
      </p:sp>
      <p:pic>
        <p:nvPicPr>
          <p:cNvPr id="980" name="Google Shape;980;p163"/>
          <p:cNvPicPr preferRelativeResize="0"/>
          <p:nvPr/>
        </p:nvPicPr>
        <p:blipFill rotWithShape="1">
          <a:blip r:embed="rId3">
            <a:alphaModFix/>
          </a:blip>
          <a:srcRect b="0" l="0" r="0" t="0"/>
          <a:stretch/>
        </p:blipFill>
        <p:spPr>
          <a:xfrm>
            <a:off x="5183406" y="0"/>
            <a:ext cx="3958788" cy="514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86" name="Google Shape;986;p1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987" name="Google Shape;987;p164"/>
          <p:cNvPicPr preferRelativeResize="0"/>
          <p:nvPr/>
        </p:nvPicPr>
        <p:blipFill rotWithShape="1">
          <a:blip r:embed="rId3">
            <a:alphaModFix/>
          </a:blip>
          <a:srcRect b="0" l="0" r="0" t="0"/>
          <a:stretch/>
        </p:blipFill>
        <p:spPr>
          <a:xfrm>
            <a:off x="0" y="226345"/>
            <a:ext cx="9144000" cy="469081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Counting version</a:t>
            </a:r>
            <a:endParaRPr/>
          </a:p>
        </p:txBody>
      </p:sp>
      <p:sp>
        <p:nvSpPr>
          <p:cNvPr id="993" name="Google Shape;993;p1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Count all different possible word-break arrangements for the string s. This integer could be large so output it modulo 10^9 + 7.</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99" name="Google Shape;999;p1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00" name="Google Shape;1000;p166"/>
          <p:cNvPicPr preferRelativeResize="0"/>
          <p:nvPr/>
        </p:nvPicPr>
        <p:blipFill rotWithShape="1">
          <a:blip r:embed="rId3">
            <a:alphaModFix/>
          </a:blip>
          <a:srcRect b="0" l="0" r="0" t="0"/>
          <a:stretch/>
        </p:blipFill>
        <p:spPr>
          <a:xfrm>
            <a:off x="152400" y="78985"/>
            <a:ext cx="9144002" cy="483313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Optimization version</a:t>
            </a:r>
            <a:endParaRPr/>
          </a:p>
        </p:txBody>
      </p:sp>
      <p:sp>
        <p:nvSpPr>
          <p:cNvPr id="1006" name="Google Shape;1006;p1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Find the best possible word break arrangement for the string s. Assume that each word is associated with a score in the dictionary, indicating how common it is.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12" name="Google Shape;1012;p1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13" name="Google Shape;1013;p168"/>
          <p:cNvPicPr preferRelativeResize="0"/>
          <p:nvPr/>
        </p:nvPicPr>
        <p:blipFill rotWithShape="1">
          <a:blip r:embed="rId3">
            <a:alphaModFix/>
          </a:blip>
          <a:srcRect b="0" l="0" r="0" t="0"/>
          <a:stretch/>
        </p:blipFill>
        <p:spPr>
          <a:xfrm>
            <a:off x="1506286" y="0"/>
            <a:ext cx="6131427"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67" name="Google Shape;16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DP solution that runs in linear time, O(1) space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19" name="Google Shape;1019;p1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20" name="Google Shape;1020;p169"/>
          <p:cNvPicPr preferRelativeResize="0"/>
          <p:nvPr/>
        </p:nvPicPr>
        <p:blipFill rotWithShape="1">
          <a:blip r:embed="rId3">
            <a:alphaModFix/>
          </a:blip>
          <a:srcRect b="0" l="0" r="0" t="0"/>
          <a:stretch/>
        </p:blipFill>
        <p:spPr>
          <a:xfrm>
            <a:off x="553980" y="0"/>
            <a:ext cx="8036037" cy="51434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26" name="Google Shape;1026;p1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27" name="Google Shape;1027;p170"/>
          <p:cNvPicPr preferRelativeResize="0"/>
          <p:nvPr/>
        </p:nvPicPr>
        <p:blipFill rotWithShape="1">
          <a:blip r:embed="rId3">
            <a:alphaModFix/>
          </a:blip>
          <a:srcRect b="0" l="0" r="0" t="0"/>
          <a:stretch/>
        </p:blipFill>
        <p:spPr>
          <a:xfrm>
            <a:off x="0" y="464996"/>
            <a:ext cx="9143998" cy="4213507"/>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33" name="Google Shape;1033;p1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34" name="Google Shape;1034;p171"/>
          <p:cNvPicPr preferRelativeResize="0"/>
          <p:nvPr/>
        </p:nvPicPr>
        <p:blipFill rotWithShape="1">
          <a:blip r:embed="rId3">
            <a:alphaModFix/>
          </a:blip>
          <a:srcRect b="0" l="0" r="0" t="0"/>
          <a:stretch/>
        </p:blipFill>
        <p:spPr>
          <a:xfrm>
            <a:off x="0" y="31750"/>
            <a:ext cx="9144002" cy="50800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40" name="Google Shape;1040;p1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41" name="Google Shape;1041;p172"/>
          <p:cNvPicPr preferRelativeResize="0"/>
          <p:nvPr/>
        </p:nvPicPr>
        <p:blipFill rotWithShape="1">
          <a:blip r:embed="rId3">
            <a:alphaModFix/>
          </a:blip>
          <a:srcRect b="0" l="0" r="0" t="0"/>
          <a:stretch/>
        </p:blipFill>
        <p:spPr>
          <a:xfrm>
            <a:off x="0" y="668903"/>
            <a:ext cx="9144001" cy="380569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47" name="Google Shape;1047;p1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48" name="Google Shape;1048;p173"/>
          <p:cNvPicPr preferRelativeResize="0"/>
          <p:nvPr/>
        </p:nvPicPr>
        <p:blipFill rotWithShape="1">
          <a:blip r:embed="rId3">
            <a:alphaModFix/>
          </a:blip>
          <a:srcRect b="0" l="0" r="0" t="0"/>
          <a:stretch/>
        </p:blipFill>
        <p:spPr>
          <a:xfrm>
            <a:off x="0" y="100399"/>
            <a:ext cx="9143999" cy="494270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54" name="Google Shape;1054;p1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55" name="Google Shape;1055;p174"/>
          <p:cNvPicPr preferRelativeResize="0"/>
          <p:nvPr/>
        </p:nvPicPr>
        <p:blipFill rotWithShape="1">
          <a:blip r:embed="rId3">
            <a:alphaModFix/>
          </a:blip>
          <a:srcRect b="0" l="0" r="0" t="0"/>
          <a:stretch/>
        </p:blipFill>
        <p:spPr>
          <a:xfrm>
            <a:off x="152400" y="152400"/>
            <a:ext cx="8839196" cy="35184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1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61" name="Google Shape;1061;p1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62" name="Google Shape;1062;p175"/>
          <p:cNvPicPr preferRelativeResize="0"/>
          <p:nvPr/>
        </p:nvPicPr>
        <p:blipFill rotWithShape="1">
          <a:blip r:embed="rId3">
            <a:alphaModFix/>
          </a:blip>
          <a:srcRect b="0" l="0" r="0" t="0"/>
          <a:stretch/>
        </p:blipFill>
        <p:spPr>
          <a:xfrm>
            <a:off x="0" y="1100121"/>
            <a:ext cx="9143998" cy="2943257"/>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68" name="Google Shape;1068;p1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69" name="Google Shape;1069;p176"/>
          <p:cNvPicPr preferRelativeResize="0"/>
          <p:nvPr/>
        </p:nvPicPr>
        <p:blipFill rotWithShape="1">
          <a:blip r:embed="rId3">
            <a:alphaModFix/>
          </a:blip>
          <a:srcRect b="0" l="0" r="0" t="0"/>
          <a:stretch/>
        </p:blipFill>
        <p:spPr>
          <a:xfrm>
            <a:off x="0" y="300839"/>
            <a:ext cx="9144001" cy="45418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73" name="Google Shape;17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74" name="Google Shape;174;p35"/>
          <p:cNvPicPr preferRelativeResize="0"/>
          <p:nvPr/>
        </p:nvPicPr>
        <p:blipFill rotWithShape="1">
          <a:blip r:embed="rId3">
            <a:alphaModFix/>
          </a:blip>
          <a:srcRect b="0" l="0" r="0" t="0"/>
          <a:stretch/>
        </p:blipFill>
        <p:spPr>
          <a:xfrm>
            <a:off x="1432516" y="0"/>
            <a:ext cx="6278967"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80" name="Google Shape;18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81" name="Google Shape;181;p36"/>
          <p:cNvPicPr preferRelativeResize="0"/>
          <p:nvPr/>
        </p:nvPicPr>
        <p:blipFill rotWithShape="1">
          <a:blip r:embed="rId3">
            <a:alphaModFix/>
          </a:blip>
          <a:srcRect b="0" l="0" r="0" t="0"/>
          <a:stretch/>
        </p:blipFill>
        <p:spPr>
          <a:xfrm>
            <a:off x="1333500" y="771525"/>
            <a:ext cx="6477000" cy="3600450"/>
          </a:xfrm>
          <a:prstGeom prst="rect">
            <a:avLst/>
          </a:prstGeom>
          <a:noFill/>
          <a:ln>
            <a:noFill/>
          </a:ln>
        </p:spPr>
      </p:pic>
      <p:sp>
        <p:nvSpPr>
          <p:cNvPr id="182" name="Google Shape;182;p36"/>
          <p:cNvSpPr/>
          <p:nvPr/>
        </p:nvSpPr>
        <p:spPr>
          <a:xfrm>
            <a:off x="1202625" y="1276625"/>
            <a:ext cx="6697500" cy="148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36"/>
          <p:cNvCxnSpPr/>
          <p:nvPr/>
        </p:nvCxnSpPr>
        <p:spPr>
          <a:xfrm>
            <a:off x="1720675" y="1692925"/>
            <a:ext cx="610500" cy="9300"/>
          </a:xfrm>
          <a:prstGeom prst="straightConnector1">
            <a:avLst/>
          </a:prstGeom>
          <a:noFill/>
          <a:ln cap="flat" cmpd="sng" w="9525">
            <a:solidFill>
              <a:schemeClr val="dk2"/>
            </a:solidFill>
            <a:prstDash val="solid"/>
            <a:round/>
            <a:headEnd len="sm" w="sm" type="none"/>
            <a:tailEnd len="med" w="med" type="triangle"/>
          </a:ln>
        </p:spPr>
      </p:cxnSp>
      <p:cxnSp>
        <p:nvCxnSpPr>
          <p:cNvPr id="184" name="Google Shape;184;p36"/>
          <p:cNvCxnSpPr/>
          <p:nvPr/>
        </p:nvCxnSpPr>
        <p:spPr>
          <a:xfrm>
            <a:off x="1692925" y="1766925"/>
            <a:ext cx="323700" cy="453300"/>
          </a:xfrm>
          <a:prstGeom prst="straightConnector1">
            <a:avLst/>
          </a:prstGeom>
          <a:noFill/>
          <a:ln cap="flat" cmpd="sng" w="9525">
            <a:solidFill>
              <a:schemeClr val="dk2"/>
            </a:solidFill>
            <a:prstDash val="solid"/>
            <a:round/>
            <a:headEnd len="sm" w="sm" type="none"/>
            <a:tailEnd len="med" w="med" type="triangle"/>
          </a:ln>
        </p:spPr>
      </p:cxnSp>
      <p:cxnSp>
        <p:nvCxnSpPr>
          <p:cNvPr id="185" name="Google Shape;185;p36"/>
          <p:cNvCxnSpPr/>
          <p:nvPr/>
        </p:nvCxnSpPr>
        <p:spPr>
          <a:xfrm flipH="1" rot="10800000">
            <a:off x="3219325" y="1674325"/>
            <a:ext cx="342300" cy="5274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91" name="Google Shape;191;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92" name="Google Shape;192;p37"/>
          <p:cNvPicPr preferRelativeResize="0"/>
          <p:nvPr/>
        </p:nvPicPr>
        <p:blipFill rotWithShape="1">
          <a:blip r:embed="rId3">
            <a:alphaModFix/>
          </a:blip>
          <a:srcRect b="0" l="0" r="0" t="0"/>
          <a:stretch/>
        </p:blipFill>
        <p:spPr>
          <a:xfrm>
            <a:off x="0" y="1759548"/>
            <a:ext cx="9143998" cy="16244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98" name="Google Shape;198;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99" name="Google Shape;199;p38"/>
          <p:cNvPicPr preferRelativeResize="0"/>
          <p:nvPr/>
        </p:nvPicPr>
        <p:blipFill rotWithShape="1">
          <a:blip r:embed="rId3">
            <a:alphaModFix/>
          </a:blip>
          <a:srcRect b="0" l="0" r="0" t="0"/>
          <a:stretch/>
        </p:blipFill>
        <p:spPr>
          <a:xfrm>
            <a:off x="2228353" y="0"/>
            <a:ext cx="4687293"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79" name="Google Shape;79;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80" name="Google Shape;80;p21"/>
          <p:cNvPicPr preferRelativeResize="0"/>
          <p:nvPr/>
        </p:nvPicPr>
        <p:blipFill rotWithShape="1">
          <a:blip r:embed="rId3">
            <a:alphaModFix/>
          </a:blip>
          <a:srcRect b="0" l="0" r="0" t="0"/>
          <a:stretch/>
        </p:blipFill>
        <p:spPr>
          <a:xfrm>
            <a:off x="932500" y="918250"/>
            <a:ext cx="2438400" cy="3048000"/>
          </a:xfrm>
          <a:prstGeom prst="rect">
            <a:avLst/>
          </a:prstGeom>
          <a:noFill/>
          <a:ln>
            <a:noFill/>
          </a:ln>
        </p:spPr>
      </p:pic>
      <p:pic>
        <p:nvPicPr>
          <p:cNvPr id="81" name="Google Shape;81;p21"/>
          <p:cNvPicPr preferRelativeResize="0"/>
          <p:nvPr/>
        </p:nvPicPr>
        <p:blipFill rotWithShape="1">
          <a:blip r:embed="rId4">
            <a:alphaModFix/>
          </a:blip>
          <a:srcRect b="0" l="0" r="0" t="0"/>
          <a:stretch/>
        </p:blipFill>
        <p:spPr>
          <a:xfrm>
            <a:off x="4087310" y="0"/>
            <a:ext cx="3255380" cy="5143500"/>
          </a:xfrm>
          <a:prstGeom prst="rect">
            <a:avLst/>
          </a:prstGeom>
          <a:noFill/>
          <a:ln>
            <a:noFill/>
          </a:ln>
        </p:spPr>
      </p:pic>
      <p:sp>
        <p:nvSpPr>
          <p:cNvPr id="82" name="Google Shape;82;p21"/>
          <p:cNvSpPr txBox="1"/>
          <p:nvPr/>
        </p:nvSpPr>
        <p:spPr>
          <a:xfrm>
            <a:off x="1017600" y="4116650"/>
            <a:ext cx="2331300" cy="42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Richard Bellman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05" name="Google Shape;20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DP solution in O(n) time, O(1) space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11" name="Google Shape;21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12" name="Google Shape;212;p40"/>
          <p:cNvPicPr preferRelativeResize="0"/>
          <p:nvPr/>
        </p:nvPicPr>
        <p:blipFill rotWithShape="1">
          <a:blip r:embed="rId3">
            <a:alphaModFix/>
          </a:blip>
          <a:srcRect b="0" l="0" r="0" t="0"/>
          <a:stretch/>
        </p:blipFill>
        <p:spPr>
          <a:xfrm>
            <a:off x="0" y="122148"/>
            <a:ext cx="9143998" cy="48992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Shortest path counting</a:t>
            </a:r>
            <a:endParaRPr/>
          </a:p>
        </p:txBody>
      </p:sp>
      <p:sp>
        <p:nvSpPr>
          <p:cNvPr id="218" name="Google Shape;218;p41"/>
          <p:cNvSpPr txBox="1"/>
          <p:nvPr>
            <p:ph idx="1" type="body"/>
          </p:nvPr>
        </p:nvSpPr>
        <p:spPr>
          <a:xfrm>
            <a:off x="311700" y="1152475"/>
            <a:ext cx="5571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 chess rook can move horizontally or vertically to any square in the same row or in the same column of a chessboard. Find the number of shortest paths by which a rook can move from one corner of a chessboard to the diagonally opposite corner</a:t>
            </a:r>
            <a:endParaRPr/>
          </a:p>
          <a:p>
            <a:pPr indent="-342900" lvl="0" marL="457200" rtl="0" algn="l">
              <a:lnSpc>
                <a:spcPct val="115000"/>
              </a:lnSpc>
              <a:spcBef>
                <a:spcPts val="1600"/>
              </a:spcBef>
              <a:spcAft>
                <a:spcPts val="0"/>
              </a:spcAft>
              <a:buSzPts val="1800"/>
              <a:buAutoNum type="alphaLcParenR"/>
            </a:pPr>
            <a:r>
              <a:rPr lang="en"/>
              <a:t>Use a dynamic programming algorithm</a:t>
            </a:r>
            <a:endParaRPr/>
          </a:p>
          <a:p>
            <a:pPr indent="-342900" lvl="0" marL="457200" rtl="0" algn="l">
              <a:lnSpc>
                <a:spcPct val="115000"/>
              </a:lnSpc>
              <a:spcBef>
                <a:spcPts val="0"/>
              </a:spcBef>
              <a:spcAft>
                <a:spcPts val="0"/>
              </a:spcAft>
              <a:buSzPts val="1800"/>
              <a:buAutoNum type="alphaLcParenR"/>
            </a:pPr>
            <a:r>
              <a:rPr lang="en"/>
              <a:t>Use elementary combinatorics</a:t>
            </a:r>
            <a:endParaRPr/>
          </a:p>
        </p:txBody>
      </p:sp>
      <p:pic>
        <p:nvPicPr>
          <p:cNvPr id="219" name="Google Shape;219;p41"/>
          <p:cNvPicPr preferRelativeResize="0"/>
          <p:nvPr/>
        </p:nvPicPr>
        <p:blipFill rotWithShape="1">
          <a:blip r:embed="rId3">
            <a:alphaModFix/>
          </a:blip>
          <a:srcRect b="0" l="0" r="0" t="0"/>
          <a:stretch/>
        </p:blipFill>
        <p:spPr>
          <a:xfrm>
            <a:off x="6076938" y="0"/>
            <a:ext cx="3021726" cy="51435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25" name="Google Shape;225;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6" name="Google Shape;226;p42"/>
          <p:cNvPicPr preferRelativeResize="0"/>
          <p:nvPr/>
        </p:nvPicPr>
        <p:blipFill rotWithShape="1">
          <a:blip r:embed="rId3">
            <a:alphaModFix/>
          </a:blip>
          <a:srcRect b="0" l="0" r="0" t="0"/>
          <a:stretch/>
        </p:blipFill>
        <p:spPr>
          <a:xfrm>
            <a:off x="124912" y="0"/>
            <a:ext cx="8894178"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32" name="Google Shape;232;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33" name="Google Shape;233;p43"/>
          <p:cNvPicPr preferRelativeResize="0"/>
          <p:nvPr/>
        </p:nvPicPr>
        <p:blipFill rotWithShape="1">
          <a:blip r:embed="rId3">
            <a:alphaModFix/>
          </a:blip>
          <a:srcRect b="0" l="0" r="0" t="0"/>
          <a:stretch/>
        </p:blipFill>
        <p:spPr>
          <a:xfrm>
            <a:off x="0" y="591485"/>
            <a:ext cx="9143998" cy="39605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39" name="Google Shape;239;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0" name="Google Shape;240;p44"/>
          <p:cNvPicPr preferRelativeResize="0"/>
          <p:nvPr/>
        </p:nvPicPr>
        <p:blipFill rotWithShape="1">
          <a:blip r:embed="rId3">
            <a:alphaModFix/>
          </a:blip>
          <a:srcRect b="0" l="0" r="0" t="0"/>
          <a:stretch/>
        </p:blipFill>
        <p:spPr>
          <a:xfrm>
            <a:off x="0" y="1399813"/>
            <a:ext cx="9144000" cy="2343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46" name="Google Shape;24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7" name="Google Shape;247;p45"/>
          <p:cNvPicPr preferRelativeResize="0"/>
          <p:nvPr/>
        </p:nvPicPr>
        <p:blipFill rotWithShape="1">
          <a:blip r:embed="rId3">
            <a:alphaModFix/>
          </a:blip>
          <a:srcRect b="0" l="0" r="0" t="0"/>
          <a:stretch/>
        </p:blipFill>
        <p:spPr>
          <a:xfrm>
            <a:off x="622527" y="0"/>
            <a:ext cx="7898945"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53" name="Google Shape;253;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54" name="Google Shape;254;p46"/>
          <p:cNvPicPr preferRelativeResize="0"/>
          <p:nvPr/>
        </p:nvPicPr>
        <p:blipFill rotWithShape="1">
          <a:blip r:embed="rId3">
            <a:alphaModFix/>
          </a:blip>
          <a:srcRect b="0" l="0" r="0" t="0"/>
          <a:stretch/>
        </p:blipFill>
        <p:spPr>
          <a:xfrm>
            <a:off x="1982203" y="0"/>
            <a:ext cx="5179595"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Properties of Pascal’s triangle</a:t>
            </a:r>
            <a:endParaRPr/>
          </a:p>
        </p:txBody>
      </p:sp>
      <p:sp>
        <p:nvSpPr>
          <p:cNvPr id="260" name="Google Shape;260;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C(n,k) = C(n-1,k) + C(n-1,k-1)</a:t>
            </a:r>
            <a:endParaRPr/>
          </a:p>
          <a:p>
            <a:pPr indent="0" lvl="0" marL="0" rtl="0" algn="l">
              <a:lnSpc>
                <a:spcPct val="115000"/>
              </a:lnSpc>
              <a:spcBef>
                <a:spcPts val="1600"/>
              </a:spcBef>
              <a:spcAft>
                <a:spcPts val="0"/>
              </a:spcAft>
              <a:buSzPts val="1800"/>
              <a:buNone/>
            </a:pPr>
            <a:r>
              <a:rPr lang="en"/>
              <a:t>Symmetry: C(n,k) = C(n,n-k)</a:t>
            </a:r>
            <a:endParaRPr/>
          </a:p>
          <a:p>
            <a:pPr indent="0" lvl="0" marL="0" rtl="0" algn="l">
              <a:lnSpc>
                <a:spcPct val="115000"/>
              </a:lnSpc>
              <a:spcBef>
                <a:spcPts val="1600"/>
              </a:spcBef>
              <a:spcAft>
                <a:spcPts val="0"/>
              </a:spcAft>
              <a:buSzPts val="1800"/>
              <a:buNone/>
            </a:pPr>
            <a:r>
              <a:rPr lang="en"/>
              <a:t>Row sum = 2</a:t>
            </a:r>
            <a:r>
              <a:rPr baseline="30000" lang="en"/>
              <a:t>n</a:t>
            </a:r>
            <a:endParaRPr baseline="30000"/>
          </a:p>
          <a:p>
            <a:pPr indent="0" lvl="0" marL="0" rtl="0" algn="l">
              <a:lnSpc>
                <a:spcPct val="115000"/>
              </a:lnSpc>
              <a:spcBef>
                <a:spcPts val="1600"/>
              </a:spcBef>
              <a:spcAft>
                <a:spcPts val="1600"/>
              </a:spcAft>
              <a:buClr>
                <a:schemeClr val="dk1"/>
              </a:buClr>
              <a:buSzPts val="1100"/>
              <a:buFont typeface="Arial"/>
              <a:buNone/>
            </a:pPr>
            <a:r>
              <a:rPr lang="en"/>
              <a:t>Hockey stick identity</a:t>
            </a:r>
            <a:endParaRPr baseline="30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66" name="Google Shape;266;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67" name="Google Shape;267;p48"/>
          <p:cNvPicPr preferRelativeResize="0"/>
          <p:nvPr/>
        </p:nvPicPr>
        <p:blipFill rotWithShape="1">
          <a:blip r:embed="rId3">
            <a:alphaModFix/>
          </a:blip>
          <a:srcRect b="0" l="0" r="0" t="0"/>
          <a:stretch/>
        </p:blipFill>
        <p:spPr>
          <a:xfrm>
            <a:off x="1368136" y="0"/>
            <a:ext cx="6407727"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Clr>
                <a:schemeClr val="dk1"/>
              </a:buClr>
              <a:buSzPts val="1100"/>
              <a:buFont typeface="Arial"/>
              <a:buNone/>
            </a:pPr>
            <a:r>
              <a:rPr lang="en">
                <a:solidFill>
                  <a:srgbClr val="222222"/>
                </a:solidFill>
                <a:highlight>
                  <a:srgbClr val="FFFFFF"/>
                </a:highlight>
              </a:rPr>
              <a:t>“Mathematics:</a:t>
            </a:r>
            <a:endParaRPr>
              <a:solidFill>
                <a:srgbClr val="222222"/>
              </a:solidFill>
              <a:highlight>
                <a:srgbClr val="FFFFFF"/>
              </a:highlight>
            </a:endParaRPr>
          </a:p>
          <a:p>
            <a:pPr indent="0" lvl="0" marL="0" rtl="0" algn="l">
              <a:lnSpc>
                <a:spcPct val="138000"/>
              </a:lnSpc>
              <a:spcBef>
                <a:spcPts val="0"/>
              </a:spcBef>
              <a:spcAft>
                <a:spcPts val="0"/>
              </a:spcAft>
              <a:buClr>
                <a:schemeClr val="dk1"/>
              </a:buClr>
              <a:buSzPts val="1100"/>
              <a:buFont typeface="Arial"/>
              <a:buNone/>
            </a:pPr>
            <a:r>
              <a:rPr lang="en">
                <a:solidFill>
                  <a:srgbClr val="222222"/>
                </a:solidFill>
                <a:highlight>
                  <a:srgbClr val="FFFFFF"/>
                </a:highlight>
              </a:rPr>
              <a:t>Some interviewers ask basic discrete math questions. This is more prevalent at Google than at other companies because we are surrounded by counting problems, probability problems, and other Discrete Math 101 situations. Spend some time before the interview refreshing your memory on (or teaching yourself) the essentials of combinatorics and probability. You should be familiar with n-choose-k problems and their ilk - the more the better.”</a:t>
            </a:r>
            <a:endParaRPr>
              <a:solidFill>
                <a:srgbClr val="222222"/>
              </a:solidFill>
              <a:highlight>
                <a:srgbClr val="FFFFFF"/>
              </a:highlight>
            </a:endParaRPr>
          </a:p>
          <a:p>
            <a:pPr indent="0" lvl="0" marL="0" rtl="0" algn="l">
              <a:lnSpc>
                <a:spcPct val="115000"/>
              </a:lnSpc>
              <a:spcBef>
                <a:spcPts val="0"/>
              </a:spcBef>
              <a:spcAft>
                <a:spcPts val="1600"/>
              </a:spcAft>
              <a:buSzPts val="1800"/>
              <a:buNone/>
            </a:pPr>
            <a:r>
              <a:t/>
            </a:r>
            <a:endParaRPr/>
          </a:p>
        </p:txBody>
      </p:sp>
      <p:sp>
        <p:nvSpPr>
          <p:cNvPr id="88" name="Google Shape;88;p22"/>
          <p:cNvSpPr txBox="1"/>
          <p:nvPr/>
        </p:nvSpPr>
        <p:spPr>
          <a:xfrm>
            <a:off x="375825" y="4053775"/>
            <a:ext cx="8095200" cy="8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3"/>
              </a:rPr>
              <a:t>https://careers.google.com/how-we-hire/interview/#interviews-for-software-engineering-and-technical-roles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73" name="Google Shape;273;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4" name="Google Shape;274;p49"/>
          <p:cNvPicPr preferRelativeResize="0"/>
          <p:nvPr/>
        </p:nvPicPr>
        <p:blipFill rotWithShape="1">
          <a:blip r:embed="rId3">
            <a:alphaModFix/>
          </a:blip>
          <a:srcRect b="0" l="0" r="0" t="0"/>
          <a:stretch/>
        </p:blipFill>
        <p:spPr>
          <a:xfrm>
            <a:off x="0" y="205863"/>
            <a:ext cx="9144002" cy="473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Practice session 2</a:t>
            </a:r>
            <a:endParaRPr/>
          </a:p>
        </p:txBody>
      </p:sp>
      <p:sp>
        <p:nvSpPr>
          <p:cNvPr id="280" name="Google Shape;280;p5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86" name="Google Shape;286;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87" name="Google Shape;287;p51"/>
          <p:cNvPicPr preferRelativeResize="0"/>
          <p:nvPr/>
        </p:nvPicPr>
        <p:blipFill rotWithShape="1">
          <a:blip r:embed="rId3">
            <a:alphaModFix/>
          </a:blip>
          <a:srcRect b="0" l="0" r="0" t="0"/>
          <a:stretch/>
        </p:blipFill>
        <p:spPr>
          <a:xfrm>
            <a:off x="233992" y="0"/>
            <a:ext cx="8676015"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93" name="Google Shape;293;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4" name="Google Shape;294;p52"/>
          <p:cNvPicPr preferRelativeResize="0"/>
          <p:nvPr/>
        </p:nvPicPr>
        <p:blipFill rotWithShape="1">
          <a:blip r:embed="rId3">
            <a:alphaModFix/>
          </a:blip>
          <a:srcRect b="0" l="0" r="0" t="0"/>
          <a:stretch/>
        </p:blipFill>
        <p:spPr>
          <a:xfrm>
            <a:off x="398546" y="0"/>
            <a:ext cx="834690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00" name="Google Shape;300;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01" name="Google Shape;301;p53"/>
          <p:cNvPicPr preferRelativeResize="0"/>
          <p:nvPr/>
        </p:nvPicPr>
        <p:blipFill rotWithShape="1">
          <a:blip r:embed="rId3">
            <a:alphaModFix/>
          </a:blip>
          <a:srcRect b="0" l="0" r="0" t="0"/>
          <a:stretch/>
        </p:blipFill>
        <p:spPr>
          <a:xfrm>
            <a:off x="1514396" y="0"/>
            <a:ext cx="6724809"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07" name="Google Shape;30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What if the grid was not regular but in the shape of a general graph?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From Counting problems to Optimization</a:t>
            </a:r>
            <a:endParaRPr/>
          </a:p>
        </p:txBody>
      </p:sp>
      <p:sp>
        <p:nvSpPr>
          <p:cNvPr id="313" name="Google Shape;313;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“Principle of optimality”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19" name="Google Shape;319;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20" name="Google Shape;320;p56"/>
          <p:cNvPicPr preferRelativeResize="0"/>
          <p:nvPr/>
        </p:nvPicPr>
        <p:blipFill rotWithShape="1">
          <a:blip r:embed="rId3">
            <a:alphaModFix/>
          </a:blip>
          <a:srcRect b="0" l="0" r="0" t="0"/>
          <a:stretch/>
        </p:blipFill>
        <p:spPr>
          <a:xfrm>
            <a:off x="0" y="537255"/>
            <a:ext cx="9144002" cy="406899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26" name="Google Shape;326;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Optimization problem</a:t>
            </a:r>
            <a:br>
              <a:rPr lang="en"/>
            </a:br>
            <a:r>
              <a:rPr lang="en"/>
              <a:t>Optimal substructure + Overlapping subproblems</a:t>
            </a:r>
            <a:br>
              <a:rPr lang="en"/>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2" name="Google Shape;332;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33" name="Google Shape;333;p58"/>
          <p:cNvPicPr preferRelativeResize="0"/>
          <p:nvPr/>
        </p:nvPicPr>
        <p:blipFill rotWithShape="1">
          <a:blip r:embed="rId3">
            <a:alphaModFix/>
          </a:blip>
          <a:srcRect b="0" l="0" r="0" t="0"/>
          <a:stretch/>
        </p:blipFill>
        <p:spPr>
          <a:xfrm>
            <a:off x="152400" y="14729"/>
            <a:ext cx="9144000" cy="51140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94" name="Google Shape;94;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95" name="Google Shape;95;p23"/>
          <p:cNvPicPr preferRelativeResize="0"/>
          <p:nvPr/>
        </p:nvPicPr>
        <p:blipFill rotWithShape="1">
          <a:blip r:embed="rId3">
            <a:alphaModFix/>
          </a:blip>
          <a:srcRect b="0" l="0" r="0" t="0"/>
          <a:stretch/>
        </p:blipFill>
        <p:spPr>
          <a:xfrm>
            <a:off x="899286" y="0"/>
            <a:ext cx="7345430"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9" name="Google Shape;339;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0" name="Google Shape;340;p59"/>
          <p:cNvPicPr preferRelativeResize="0"/>
          <p:nvPr/>
        </p:nvPicPr>
        <p:blipFill rotWithShape="1">
          <a:blip r:embed="rId3">
            <a:alphaModFix/>
          </a:blip>
          <a:srcRect b="0" l="0" r="0" t="0"/>
          <a:stretch/>
        </p:blipFill>
        <p:spPr>
          <a:xfrm>
            <a:off x="0" y="465001"/>
            <a:ext cx="9144002" cy="421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46" name="Google Shape;346;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47" name="Google Shape;347;p60"/>
          <p:cNvPicPr preferRelativeResize="0"/>
          <p:nvPr/>
        </p:nvPicPr>
        <p:blipFill rotWithShape="1">
          <a:blip r:embed="rId3">
            <a:alphaModFix/>
          </a:blip>
          <a:srcRect b="0" l="0" r="0" t="0"/>
          <a:stretch/>
        </p:blipFill>
        <p:spPr>
          <a:xfrm>
            <a:off x="0" y="150251"/>
            <a:ext cx="9144001" cy="4842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53" name="Google Shape;353;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4" name="Google Shape;354;p61"/>
          <p:cNvPicPr preferRelativeResize="0"/>
          <p:nvPr/>
        </p:nvPicPr>
        <p:blipFill rotWithShape="1">
          <a:blip r:embed="rId3">
            <a:alphaModFix/>
          </a:blip>
          <a:srcRect b="0" l="0" r="0" t="0"/>
          <a:stretch/>
        </p:blipFill>
        <p:spPr>
          <a:xfrm>
            <a:off x="74173" y="0"/>
            <a:ext cx="8995652"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0" name="Google Shape;360;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61" name="Google Shape;361;p62"/>
          <p:cNvPicPr preferRelativeResize="0"/>
          <p:nvPr/>
        </p:nvPicPr>
        <p:blipFill rotWithShape="1">
          <a:blip r:embed="rId3">
            <a:alphaModFix/>
          </a:blip>
          <a:srcRect b="0" l="0" r="0" t="0"/>
          <a:stretch/>
        </p:blipFill>
        <p:spPr>
          <a:xfrm>
            <a:off x="975417" y="0"/>
            <a:ext cx="7193164"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67" name="Google Shape;367;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68" name="Google Shape;368;p63"/>
          <p:cNvPicPr preferRelativeResize="0"/>
          <p:nvPr/>
        </p:nvPicPr>
        <p:blipFill rotWithShape="1">
          <a:blip r:embed="rId3">
            <a:alphaModFix/>
          </a:blip>
          <a:srcRect b="0" l="0" r="0" t="0"/>
          <a:stretch/>
        </p:blipFill>
        <p:spPr>
          <a:xfrm>
            <a:off x="0" y="348846"/>
            <a:ext cx="9143999" cy="444580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74" name="Google Shape;374;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75" name="Google Shape;375;p64"/>
          <p:cNvPicPr preferRelativeResize="0"/>
          <p:nvPr/>
        </p:nvPicPr>
        <p:blipFill rotWithShape="1">
          <a:blip r:embed="rId3">
            <a:alphaModFix/>
          </a:blip>
          <a:srcRect b="0" l="0" r="0" t="0"/>
          <a:stretch/>
        </p:blipFill>
        <p:spPr>
          <a:xfrm>
            <a:off x="0" y="99138"/>
            <a:ext cx="9143998" cy="49452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81" name="Google Shape;381;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2" name="Google Shape;382;p65"/>
          <p:cNvPicPr preferRelativeResize="0"/>
          <p:nvPr/>
        </p:nvPicPr>
        <p:blipFill rotWithShape="1">
          <a:blip r:embed="rId3">
            <a:alphaModFix/>
          </a:blip>
          <a:srcRect b="0" l="0" r="0" t="0"/>
          <a:stretch/>
        </p:blipFill>
        <p:spPr>
          <a:xfrm>
            <a:off x="146426" y="0"/>
            <a:ext cx="8851149"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88" name="Google Shape;388;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9" name="Google Shape;389;p66"/>
          <p:cNvPicPr preferRelativeResize="0"/>
          <p:nvPr/>
        </p:nvPicPr>
        <p:blipFill rotWithShape="1">
          <a:blip r:embed="rId3">
            <a:alphaModFix/>
          </a:blip>
          <a:srcRect b="0" l="0" r="0" t="0"/>
          <a:stretch/>
        </p:blipFill>
        <p:spPr>
          <a:xfrm>
            <a:off x="0" y="212497"/>
            <a:ext cx="9143998" cy="471850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5" name="Google Shape;395;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6" name="Google Shape;396;p67"/>
          <p:cNvPicPr preferRelativeResize="0"/>
          <p:nvPr/>
        </p:nvPicPr>
        <p:blipFill rotWithShape="1">
          <a:blip r:embed="rId3">
            <a:alphaModFix/>
          </a:blip>
          <a:srcRect b="0" l="0" r="0" t="0"/>
          <a:stretch/>
        </p:blipFill>
        <p:spPr>
          <a:xfrm>
            <a:off x="1246624" y="0"/>
            <a:ext cx="6650753"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02" name="Google Shape;402;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03" name="Google Shape;403;p68"/>
          <p:cNvPicPr preferRelativeResize="0"/>
          <p:nvPr/>
        </p:nvPicPr>
        <p:blipFill rotWithShape="1">
          <a:blip r:embed="rId3">
            <a:alphaModFix/>
          </a:blip>
          <a:srcRect b="0" l="0" r="0" t="0"/>
          <a:stretch/>
        </p:blipFill>
        <p:spPr>
          <a:xfrm>
            <a:off x="0" y="256239"/>
            <a:ext cx="9143998" cy="46310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t/>
            </a:r>
            <a:endParaRPr/>
          </a:p>
        </p:txBody>
      </p:sp>
      <p:sp>
        <p:nvSpPr>
          <p:cNvPr id="101" name="Google Shape;101;p24"/>
          <p:cNvSpPr txBox="1"/>
          <p:nvPr>
            <p:ph idx="1" type="body"/>
          </p:nvPr>
        </p:nvSpPr>
        <p:spPr>
          <a:xfrm>
            <a:off x="457200" y="1200150"/>
            <a:ext cx="41682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Leonardo of Pisa (1170-1250)</a:t>
            </a:r>
            <a:endParaRPr/>
          </a:p>
        </p:txBody>
      </p:sp>
      <p:pic>
        <p:nvPicPr>
          <p:cNvPr id="102" name="Google Shape;102;p24"/>
          <p:cNvPicPr preferRelativeResize="0"/>
          <p:nvPr/>
        </p:nvPicPr>
        <p:blipFill rotWithShape="1">
          <a:blip r:embed="rId3">
            <a:alphaModFix/>
          </a:blip>
          <a:srcRect b="0" l="0" r="0" t="0"/>
          <a:stretch/>
        </p:blipFill>
        <p:spPr>
          <a:xfrm>
            <a:off x="4777775" y="285750"/>
            <a:ext cx="3390900" cy="4572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09" name="Google Shape;409;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10" name="Google Shape;410;p69"/>
          <p:cNvPicPr preferRelativeResize="0"/>
          <p:nvPr/>
        </p:nvPicPr>
        <p:blipFill rotWithShape="1">
          <a:blip r:embed="rId3">
            <a:alphaModFix/>
          </a:blip>
          <a:srcRect b="0" l="0" r="0" t="0"/>
          <a:stretch/>
        </p:blipFill>
        <p:spPr>
          <a:xfrm>
            <a:off x="0" y="1797797"/>
            <a:ext cx="9144001" cy="18527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16" name="Google Shape;416;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17" name="Google Shape;417;p70"/>
          <p:cNvPicPr preferRelativeResize="0"/>
          <p:nvPr/>
        </p:nvPicPr>
        <p:blipFill rotWithShape="1">
          <a:blip r:embed="rId3">
            <a:alphaModFix/>
          </a:blip>
          <a:srcRect b="0" l="0" r="0" t="0"/>
          <a:stretch/>
        </p:blipFill>
        <p:spPr>
          <a:xfrm>
            <a:off x="716507" y="0"/>
            <a:ext cx="7710984"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23" name="Google Shape;423;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24" name="Google Shape;424;p71"/>
          <p:cNvPicPr preferRelativeResize="0"/>
          <p:nvPr/>
        </p:nvPicPr>
        <p:blipFill rotWithShape="1">
          <a:blip r:embed="rId3">
            <a:alphaModFix/>
          </a:blip>
          <a:srcRect b="0" l="0" r="0" t="0"/>
          <a:stretch/>
        </p:blipFill>
        <p:spPr>
          <a:xfrm>
            <a:off x="48199" y="0"/>
            <a:ext cx="9047602"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30" name="Google Shape;430;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31" name="Google Shape;431;p72"/>
          <p:cNvPicPr preferRelativeResize="0"/>
          <p:nvPr/>
        </p:nvPicPr>
        <p:blipFill rotWithShape="1">
          <a:blip r:embed="rId3">
            <a:alphaModFix/>
          </a:blip>
          <a:srcRect b="0" l="0" r="0" t="0"/>
          <a:stretch/>
        </p:blipFill>
        <p:spPr>
          <a:xfrm>
            <a:off x="0" y="571500"/>
            <a:ext cx="9144003" cy="40005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37" name="Google Shape;43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38" name="Google Shape;438;p73"/>
          <p:cNvPicPr preferRelativeResize="0"/>
          <p:nvPr/>
        </p:nvPicPr>
        <p:blipFill rotWithShape="1">
          <a:blip r:embed="rId3">
            <a:alphaModFix/>
          </a:blip>
          <a:srcRect b="0" l="0" r="0" t="0"/>
          <a:stretch/>
        </p:blipFill>
        <p:spPr>
          <a:xfrm>
            <a:off x="0" y="1578796"/>
            <a:ext cx="9144000" cy="198590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Practice session 3</a:t>
            </a:r>
            <a:endParaRPr/>
          </a:p>
        </p:txBody>
      </p:sp>
      <p:sp>
        <p:nvSpPr>
          <p:cNvPr id="444" name="Google Shape;444;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Recap</a:t>
            </a:r>
            <a:endParaRPr/>
          </a:p>
        </p:txBody>
      </p:sp>
      <p:sp>
        <p:nvSpPr>
          <p:cNvPr id="450" name="Google Shape;450;p75"/>
          <p:cNvSpPr txBox="1"/>
          <p:nvPr>
            <p:ph idx="1" type="body"/>
          </p:nvPr>
        </p:nvSpPr>
        <p:spPr>
          <a:xfrm>
            <a:off x="311700" y="847675"/>
            <a:ext cx="8520600" cy="390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Dynamic Programming (bottom-up tabulation) on two kinds of problems:</a:t>
            </a:r>
            <a:endParaRPr/>
          </a:p>
          <a:p>
            <a:pPr indent="-342900" lvl="0" marL="457200" rtl="0" algn="l">
              <a:lnSpc>
                <a:spcPct val="115000"/>
              </a:lnSpc>
              <a:spcBef>
                <a:spcPts val="1600"/>
              </a:spcBef>
              <a:spcAft>
                <a:spcPts val="0"/>
              </a:spcAft>
              <a:buSzPts val="1800"/>
              <a:buAutoNum type="arabicPeriod"/>
            </a:pPr>
            <a:r>
              <a:rPr lang="en"/>
              <a:t>(Non-optimization) counting problems</a:t>
            </a:r>
            <a:endParaRPr/>
          </a:p>
          <a:p>
            <a:pPr indent="-342900" lvl="0" marL="457200" rtl="0" algn="l">
              <a:lnSpc>
                <a:spcPct val="115000"/>
              </a:lnSpc>
              <a:spcBef>
                <a:spcPts val="0"/>
              </a:spcBef>
              <a:spcAft>
                <a:spcPts val="0"/>
              </a:spcAft>
              <a:buSzPts val="1800"/>
              <a:buChar char="-"/>
            </a:pPr>
            <a:r>
              <a:rPr lang="en"/>
              <a:t>Overlapping subproblems</a:t>
            </a:r>
            <a:endParaRPr/>
          </a:p>
          <a:p>
            <a:pPr indent="-342900" lvl="0" marL="457200" rtl="0" algn="l">
              <a:lnSpc>
                <a:spcPct val="115000"/>
              </a:lnSpc>
              <a:spcBef>
                <a:spcPts val="0"/>
              </a:spcBef>
              <a:spcAft>
                <a:spcPts val="0"/>
              </a:spcAft>
              <a:buSzPts val="1800"/>
              <a:buAutoNum type="arabicPeriod"/>
            </a:pPr>
            <a:r>
              <a:rPr lang="en"/>
              <a:t>(Combinatorial Optimization) problems where we found the “best” sequence (one that maximized or minimized some objective function)</a:t>
            </a:r>
            <a:endParaRPr/>
          </a:p>
          <a:p>
            <a:pPr indent="-342900" lvl="0" marL="457200" rtl="0" algn="l">
              <a:lnSpc>
                <a:spcPct val="115000"/>
              </a:lnSpc>
              <a:spcBef>
                <a:spcPts val="0"/>
              </a:spcBef>
              <a:spcAft>
                <a:spcPts val="0"/>
              </a:spcAft>
              <a:buSzPts val="1800"/>
              <a:buChar char="-"/>
            </a:pPr>
            <a:r>
              <a:rPr lang="en"/>
              <a:t>Overlapping subproblems</a:t>
            </a:r>
            <a:endParaRPr/>
          </a:p>
          <a:p>
            <a:pPr indent="-342900" lvl="0" marL="457200" rtl="0" algn="l">
              <a:lnSpc>
                <a:spcPct val="115000"/>
              </a:lnSpc>
              <a:spcBef>
                <a:spcPts val="0"/>
              </a:spcBef>
              <a:spcAft>
                <a:spcPts val="0"/>
              </a:spcAft>
              <a:buSzPts val="1800"/>
              <a:buChar char="-"/>
            </a:pPr>
            <a:r>
              <a:rPr lang="en"/>
              <a:t>Optimal substructure (required for correctness)</a:t>
            </a:r>
            <a:endParaRPr/>
          </a:p>
          <a:p>
            <a:pPr indent="0" lvl="0" marL="0" rtl="0" algn="l">
              <a:lnSpc>
                <a:spcPct val="115000"/>
              </a:lnSpc>
              <a:spcBef>
                <a:spcPts val="1600"/>
              </a:spcBef>
              <a:spcAft>
                <a:spcPts val="1600"/>
              </a:spcAft>
              <a:buSzPts val="1800"/>
              <a:buNone/>
            </a:pPr>
            <a:r>
              <a:rPr lang="en"/>
              <a:t>Both these problems would otherwise (without DP) lead to exponential time complexity, since the number of possible sequences to consider are far too many. Caching the results of overlapping subproblems is necessary to curb it.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Non-optimization counting problems</a:t>
            </a:r>
            <a:endParaRPr/>
          </a:p>
        </p:txBody>
      </p:sp>
      <p:sp>
        <p:nvSpPr>
          <p:cNvPr id="456" name="Google Shape;456;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ways to climb n stairs (1D)</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ways to go across two rows of a hexagonal grid using n moves to the right. (1D)</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ways to tile an n-board using squares, dominoes and trominoes. (1D)</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ways to tile a 2 x n board using dominoes and L-shaped trominoes. (1D) </a:t>
            </a:r>
            <a:endParaRPr>
              <a:solidFill>
                <a:srgbClr val="A61C00"/>
              </a:solidFill>
            </a:endParaRPr>
          </a:p>
          <a:p>
            <a:pPr indent="-342900" lvl="0" marL="457200" rtl="0" algn="l">
              <a:lnSpc>
                <a:spcPct val="115000"/>
              </a:lnSpc>
              <a:spcBef>
                <a:spcPts val="0"/>
              </a:spcBef>
              <a:spcAft>
                <a:spcPts val="0"/>
              </a:spcAft>
              <a:buClr>
                <a:srgbClr val="A61C00"/>
              </a:buClr>
              <a:buSzPts val="1800"/>
              <a:buAutoNum type="arabicPeriod"/>
            </a:pPr>
            <a:r>
              <a:rPr lang="en">
                <a:solidFill>
                  <a:srgbClr val="A61C00"/>
                </a:solidFill>
              </a:rPr>
              <a:t>Number of unique paths from the top-left to bottom-right corner of a grid. (2D) </a:t>
            </a:r>
            <a:endParaRPr>
              <a:solidFill>
                <a:srgbClr val="A61C00"/>
              </a:solidFill>
            </a:endParaRPr>
          </a:p>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Number of unique paths from the top-left to bottom-right corner of a grid with obstacles at arbitrary locations. (2D)</a:t>
            </a:r>
            <a:endParaRPr>
              <a:solidFill>
                <a:srgbClr val="38761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62" name="Google Shape;462;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 every case, exponential time complexity is curbed via DP to get a polynomial time algorithm (or pseudo-polynomial time algorithm).</a:t>
            </a:r>
            <a:endParaRPr/>
          </a:p>
          <a:p>
            <a:pPr indent="0" lvl="0" marL="0" rtl="0" algn="l">
              <a:lnSpc>
                <a:spcPct val="115000"/>
              </a:lnSpc>
              <a:spcBef>
                <a:spcPts val="1600"/>
              </a:spcBef>
              <a:spcAft>
                <a:spcPts val="0"/>
              </a:spcAft>
              <a:buSzPts val="1800"/>
              <a:buNone/>
            </a:pPr>
            <a:r>
              <a:rPr lang="en"/>
              <a:t>Also applies to </a:t>
            </a:r>
            <a:endParaRPr/>
          </a:p>
          <a:p>
            <a:pPr indent="-342900" lvl="0" marL="457200" rtl="0" algn="l">
              <a:lnSpc>
                <a:spcPct val="115000"/>
              </a:lnSpc>
              <a:spcBef>
                <a:spcPts val="1600"/>
              </a:spcBef>
              <a:spcAft>
                <a:spcPts val="0"/>
              </a:spcAft>
              <a:buClr>
                <a:srgbClr val="A61C00"/>
              </a:buClr>
              <a:buSzPts val="1800"/>
              <a:buChar char="-"/>
            </a:pPr>
            <a:r>
              <a:rPr lang="en">
                <a:solidFill>
                  <a:srgbClr val="A61C00"/>
                </a:solidFill>
              </a:rPr>
              <a:t>Computing the nth Fibonacci number (classic 1D DP)</a:t>
            </a:r>
            <a:endParaRPr>
              <a:solidFill>
                <a:srgbClr val="A61C00"/>
              </a:solidFill>
            </a:endParaRPr>
          </a:p>
          <a:p>
            <a:pPr indent="-342900" lvl="0" marL="457200" rtl="0" algn="l">
              <a:lnSpc>
                <a:spcPct val="115000"/>
              </a:lnSpc>
              <a:spcBef>
                <a:spcPts val="0"/>
              </a:spcBef>
              <a:spcAft>
                <a:spcPts val="0"/>
              </a:spcAft>
              <a:buClr>
                <a:srgbClr val="A61C00"/>
              </a:buClr>
              <a:buSzPts val="1800"/>
              <a:buChar char="-"/>
            </a:pPr>
            <a:r>
              <a:rPr lang="en">
                <a:solidFill>
                  <a:srgbClr val="A61C00"/>
                </a:solidFill>
              </a:rPr>
              <a:t>Computing C(n,k)  (classic 2D DP)</a:t>
            </a:r>
            <a:endParaRPr>
              <a:solidFill>
                <a:srgbClr val="A61C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Combinatorial Optimization problems</a:t>
            </a:r>
            <a:endParaRPr/>
          </a:p>
        </p:txBody>
      </p:sp>
      <p:sp>
        <p:nvSpPr>
          <p:cNvPr id="468" name="Google Shape;468;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adjective “combinatorial” means that without DP, the combinatorial explosion of possibilities would lead to an exponential time complexity. </a:t>
            </a:r>
            <a:endParaRPr/>
          </a:p>
          <a:p>
            <a:pPr indent="0" lvl="0" marL="0" rtl="0" algn="l">
              <a:lnSpc>
                <a:spcPct val="115000"/>
              </a:lnSpc>
              <a:spcBef>
                <a:spcPts val="1600"/>
              </a:spcBef>
              <a:spcAft>
                <a:spcPts val="1600"/>
              </a:spcAft>
              <a:buSzPts val="1800"/>
              <a:buNone/>
            </a:pPr>
            <a:r>
              <a:rPr lang="en"/>
              <a:t>After all, we are optimizing permutations and combinations (which are “combinatorial objects”, always exponential in number) by trying to pick the “best”.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Pisa</a:t>
            </a:r>
            <a:endParaRPr/>
          </a:p>
        </p:txBody>
      </p:sp>
      <p:sp>
        <p:nvSpPr>
          <p:cNvPr id="108" name="Google Shape;108;p25"/>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a:p>
        </p:txBody>
      </p:sp>
      <p:pic>
        <p:nvPicPr>
          <p:cNvPr id="109" name="Google Shape;109;p25"/>
          <p:cNvPicPr preferRelativeResize="0"/>
          <p:nvPr/>
        </p:nvPicPr>
        <p:blipFill rotWithShape="1">
          <a:blip r:embed="rId3">
            <a:alphaModFix/>
          </a:blip>
          <a:srcRect b="0" l="0" r="0" t="0"/>
          <a:stretch/>
        </p:blipFill>
        <p:spPr>
          <a:xfrm>
            <a:off x="5691550" y="103625"/>
            <a:ext cx="3266976" cy="4355951"/>
          </a:xfrm>
          <a:prstGeom prst="rect">
            <a:avLst/>
          </a:prstGeom>
          <a:noFill/>
          <a:ln>
            <a:noFill/>
          </a:ln>
        </p:spPr>
      </p:pic>
      <p:sp>
        <p:nvSpPr>
          <p:cNvPr id="110" name="Google Shape;110;p25"/>
          <p:cNvSpPr txBox="1"/>
          <p:nvPr/>
        </p:nvSpPr>
        <p:spPr>
          <a:xfrm>
            <a:off x="5888488" y="4568850"/>
            <a:ext cx="2873100" cy="30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leaning tower of Pisa</a:t>
            </a:r>
            <a:endParaRPr b="0" i="0" sz="1400" u="none" cap="none" strike="noStrike">
              <a:solidFill>
                <a:srgbClr val="000000"/>
              </a:solidFill>
              <a:latin typeface="Arial"/>
              <a:ea typeface="Arial"/>
              <a:cs typeface="Arial"/>
              <a:sym typeface="Arial"/>
            </a:endParaRPr>
          </a:p>
        </p:txBody>
      </p:sp>
      <p:pic>
        <p:nvPicPr>
          <p:cNvPr id="111" name="Google Shape;111;p25"/>
          <p:cNvPicPr preferRelativeResize="0"/>
          <p:nvPr/>
        </p:nvPicPr>
        <p:blipFill rotWithShape="1">
          <a:blip r:embed="rId4">
            <a:alphaModFix/>
          </a:blip>
          <a:srcRect b="0" l="0" r="0" t="0"/>
          <a:stretch/>
        </p:blipFill>
        <p:spPr>
          <a:xfrm>
            <a:off x="924875" y="1565450"/>
            <a:ext cx="2314575" cy="31718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Combinatorial optimization problems</a:t>
            </a:r>
            <a:endParaRPr/>
          </a:p>
        </p:txBody>
      </p:sp>
      <p:sp>
        <p:nvSpPr>
          <p:cNvPr id="474" name="Google Shape;474;p79"/>
          <p:cNvSpPr txBox="1"/>
          <p:nvPr>
            <p:ph idx="1" type="body"/>
          </p:nvPr>
        </p:nvSpPr>
        <p:spPr>
          <a:xfrm>
            <a:off x="311700" y="847675"/>
            <a:ext cx="8520600" cy="391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Find the min cost path from the top left to bottom right corner of a grid (2D)</a:t>
            </a:r>
            <a:endParaRPr>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Find the min cost path up a flight of n stairs. (1D)</a:t>
            </a:r>
            <a:endParaRPr>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Find the min number of coins needed to make up change for a specified amount of money. (1D)</a:t>
            </a:r>
            <a:endParaRPr>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Find the min post path from the top tip to the bottom row of a triangular grid (2D)</a:t>
            </a:r>
            <a:endParaRPr>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b="1" lang="en">
                <a:solidFill>
                  <a:srgbClr val="38761D"/>
                </a:solidFill>
              </a:rPr>
              <a:t>Find the maximum amount of money you can rob from non-adjacent houses in a row (1D)</a:t>
            </a:r>
            <a:endParaRPr b="1">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b="1" lang="en">
                <a:solidFill>
                  <a:srgbClr val="38761D"/>
                </a:solidFill>
              </a:rPr>
              <a:t>Find the maximum amount of money you can rob from non-adjacent houses in a circle (1D)</a:t>
            </a:r>
            <a:endParaRPr b="1">
              <a:solidFill>
                <a:srgbClr val="38761D"/>
              </a:solidFill>
            </a:endParaRPr>
          </a:p>
          <a:p>
            <a:pPr indent="-342900" lvl="0" marL="457200" rtl="0" algn="l">
              <a:lnSpc>
                <a:spcPct val="115000"/>
              </a:lnSpc>
              <a:spcBef>
                <a:spcPts val="0"/>
              </a:spcBef>
              <a:spcAft>
                <a:spcPts val="0"/>
              </a:spcAft>
              <a:buClr>
                <a:srgbClr val="38761D"/>
              </a:buClr>
              <a:buSzPts val="1800"/>
              <a:buAutoNum type="arabicPeriod"/>
            </a:pPr>
            <a:r>
              <a:rPr lang="en">
                <a:solidFill>
                  <a:srgbClr val="38761D"/>
                </a:solidFill>
              </a:rPr>
              <a:t>Find the min cost itinerary to travel by train through a country using 1-day/7-day/30-day passes (1D)</a:t>
            </a:r>
            <a:endParaRPr>
              <a:solidFill>
                <a:srgbClr val="38761D"/>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80" name="Google Shape;480;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f(i,j) = min cost from the top-left corner to cell (i,j)</a:t>
            </a:r>
            <a:br>
              <a:rPr lang="en"/>
            </a:br>
            <a:r>
              <a:rPr lang="en"/>
              <a:t>f(i,j) = min[ f(i-1,j), f(i,j-1) ] + cost of cell (i,j)</a:t>
            </a:r>
            <a:endParaRPr/>
          </a:p>
          <a:p>
            <a:pPr indent="0" lvl="0" marL="0" rtl="0" algn="l">
              <a:lnSpc>
                <a:spcPct val="115000"/>
              </a:lnSpc>
              <a:spcBef>
                <a:spcPts val="1600"/>
              </a:spcBef>
              <a:spcAft>
                <a:spcPts val="0"/>
              </a:spcAft>
              <a:buSzPts val="1800"/>
              <a:buNone/>
            </a:pPr>
            <a:r>
              <a:rPr lang="en"/>
              <a:t>f(i) = min cost of starting from below and climbing up to stair i</a:t>
            </a:r>
            <a:br>
              <a:rPr lang="en"/>
            </a:br>
            <a:r>
              <a:rPr lang="en"/>
              <a:t>f(i) = min over all preceding steps j [ f(j) ] + cost of stair i</a:t>
            </a:r>
            <a:endParaRPr/>
          </a:p>
          <a:p>
            <a:pPr indent="0" lvl="0" marL="0" rtl="0" algn="l">
              <a:lnSpc>
                <a:spcPct val="115000"/>
              </a:lnSpc>
              <a:spcBef>
                <a:spcPts val="1600"/>
              </a:spcBef>
              <a:spcAft>
                <a:spcPts val="0"/>
              </a:spcAft>
              <a:buSzPts val="1800"/>
              <a:buNone/>
            </a:pPr>
            <a:r>
              <a:rPr lang="en"/>
              <a:t>f(a) = min number of coins needed to make up amount a</a:t>
            </a:r>
            <a:br>
              <a:rPr lang="en"/>
            </a:br>
            <a:r>
              <a:rPr lang="en"/>
              <a:t>f(a) = min [f(a - c</a:t>
            </a:r>
            <a:r>
              <a:rPr baseline="-25000" lang="en"/>
              <a:t>i</a:t>
            </a:r>
            <a:r>
              <a:rPr lang="en"/>
              <a:t>)] (for all coin denominations c</a:t>
            </a:r>
            <a:r>
              <a:rPr baseline="-25000" lang="en"/>
              <a:t>i</a:t>
            </a:r>
            <a:r>
              <a:rPr lang="en"/>
              <a:t>) + 1 </a:t>
            </a:r>
            <a:endParaRPr/>
          </a:p>
          <a:p>
            <a:pPr indent="0" lvl="0" marL="0" rtl="0" algn="l">
              <a:lnSpc>
                <a:spcPct val="115000"/>
              </a:lnSpc>
              <a:spcBef>
                <a:spcPts val="1600"/>
              </a:spcBef>
              <a:spcAft>
                <a:spcPts val="1600"/>
              </a:spcAft>
              <a:buSzPts val="1800"/>
              <a:buNone/>
            </a:pPr>
            <a:r>
              <a:rPr lang="en"/>
              <a:t>f(r,k) = min cost path from the top tip of the triangle to row r, entry k</a:t>
            </a:r>
            <a:br>
              <a:rPr lang="en"/>
            </a:br>
            <a:r>
              <a:rPr lang="en"/>
              <a:t>f(r,k) = min [ f(r-1,k) + f(r-1,k-1) ] + cost of cell (r,k)</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86" name="Google Shape;486;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f(i) = maximum amount of money you can rob from houses 0..i</a:t>
            </a:r>
            <a:br>
              <a:rPr lang="en"/>
            </a:br>
            <a:r>
              <a:rPr lang="en"/>
              <a:t>f(i) = max [ f(n-2) + cash in house i, f(n-1) ]  </a:t>
            </a:r>
            <a:br>
              <a:rPr lang="en"/>
            </a:br>
            <a:r>
              <a:rPr lang="en"/>
              <a:t>(for both versions of the house robbery problem)</a:t>
            </a:r>
            <a:endParaRPr/>
          </a:p>
          <a:p>
            <a:pPr indent="0" lvl="0" marL="0" rtl="0" algn="l">
              <a:lnSpc>
                <a:spcPct val="115000"/>
              </a:lnSpc>
              <a:spcBef>
                <a:spcPts val="1600"/>
              </a:spcBef>
              <a:spcAft>
                <a:spcPts val="1600"/>
              </a:spcAft>
              <a:buSzPts val="1800"/>
              <a:buNone/>
            </a:pPr>
            <a:r>
              <a:rPr lang="en"/>
              <a:t>f(i) = min cost itinerary for day[0]....day[i] (note: the travel days may not be contiguous)</a:t>
            </a:r>
            <a:br>
              <a:rPr lang="en"/>
            </a:br>
            <a:r>
              <a:rPr lang="en"/>
              <a:t>f(i) = min [ f(i-1) + cost of ending 1-day pass, f(j) + cost of ending 7-day pass, f(k) + cost of ending 30-day pass] where j,k are the rightmost days not covered by the ending 7-day/30-day pass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Recall: Recursion class</a:t>
            </a:r>
            <a:endParaRPr/>
          </a:p>
        </p:txBody>
      </p:sp>
      <p:sp>
        <p:nvSpPr>
          <p:cNvPr id="492" name="Google Shape;492;p82"/>
          <p:cNvSpPr txBox="1"/>
          <p:nvPr>
            <p:ph idx="1" type="body"/>
          </p:nvPr>
        </p:nvSpPr>
        <p:spPr>
          <a:xfrm>
            <a:off x="311700" y="1152475"/>
            <a:ext cx="8520600" cy="37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When we enumerated permutations and combinations, we treated them like a </a:t>
            </a:r>
            <a:r>
              <a:rPr b="1" lang="en"/>
              <a:t>sequence</a:t>
            </a:r>
            <a:r>
              <a:rPr lang="en"/>
              <a:t> of blanks to be filled in : __ __ __ __ __ __ __ __ from left to right. </a:t>
            </a:r>
            <a:endParaRPr/>
          </a:p>
          <a:p>
            <a:pPr indent="0" lvl="0" marL="0" rtl="0" algn="l">
              <a:lnSpc>
                <a:spcPct val="115000"/>
              </a:lnSpc>
              <a:spcBef>
                <a:spcPts val="1600"/>
              </a:spcBef>
              <a:spcAft>
                <a:spcPts val="0"/>
              </a:spcAft>
              <a:buSzPts val="1800"/>
              <a:buNone/>
            </a:pPr>
            <a:r>
              <a:rPr lang="en"/>
              <a:t>Here, we are trying to identify the “best” (max/min) sequence of blanks, among an exponential number of possibilities. Combinatorial enumeration can’t usually be done in polynomial time, but combinatorial optimization can be, IF there is </a:t>
            </a:r>
            <a:r>
              <a:rPr lang="en">
                <a:solidFill>
                  <a:srgbClr val="CC0000"/>
                </a:solidFill>
              </a:rPr>
              <a:t>optimal substructure</a:t>
            </a:r>
            <a:r>
              <a:rPr lang="en"/>
              <a:t> and </a:t>
            </a:r>
            <a:r>
              <a:rPr lang="en">
                <a:solidFill>
                  <a:srgbClr val="A61C00"/>
                </a:solidFill>
              </a:rPr>
              <a:t>overlapping subproblems</a:t>
            </a:r>
            <a:r>
              <a:rPr lang="en"/>
              <a:t>.  This allows us to use </a:t>
            </a:r>
            <a:r>
              <a:rPr lang="en">
                <a:solidFill>
                  <a:schemeClr val="accent5"/>
                </a:solidFill>
              </a:rPr>
              <a:t>dynamic programming</a:t>
            </a:r>
            <a:r>
              <a:rPr lang="en"/>
              <a:t>. </a:t>
            </a:r>
            <a:endParaRPr/>
          </a:p>
          <a:p>
            <a:pPr indent="0" lvl="0" marL="0" rtl="0" algn="l">
              <a:lnSpc>
                <a:spcPct val="115000"/>
              </a:lnSpc>
              <a:spcBef>
                <a:spcPts val="1600"/>
              </a:spcBef>
              <a:spcAft>
                <a:spcPts val="0"/>
              </a:spcAft>
              <a:buSzPts val="1800"/>
              <a:buNone/>
            </a:pPr>
            <a:r>
              <a:rPr lang="en">
                <a:solidFill>
                  <a:schemeClr val="accent5"/>
                </a:solidFill>
              </a:rPr>
              <a:t>Branch-and-Bound</a:t>
            </a:r>
            <a:r>
              <a:rPr lang="en">
                <a:solidFill>
                  <a:srgbClr val="FF9900"/>
                </a:solidFill>
              </a:rPr>
              <a:t> </a:t>
            </a:r>
            <a:r>
              <a:rPr lang="en"/>
              <a:t>doesn’t generally lead to polynomial-time worst case complexity, and </a:t>
            </a:r>
            <a:r>
              <a:rPr lang="en">
                <a:solidFill>
                  <a:schemeClr val="accent5"/>
                </a:solidFill>
              </a:rPr>
              <a:t>Greedy strategy</a:t>
            </a:r>
            <a:r>
              <a:rPr lang="en"/>
              <a:t> often doesn’t work (and always needs a proof wherever it works)</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3"/>
          <p:cNvSpPr txBox="1"/>
          <p:nvPr>
            <p:ph idx="1" type="body"/>
          </p:nvPr>
        </p:nvSpPr>
        <p:spPr>
          <a:xfrm>
            <a:off x="101750" y="-11425"/>
            <a:ext cx="8520600" cy="48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We imagined an optimal solution laid out in a sequence. </a:t>
            </a:r>
            <a:br>
              <a:rPr lang="en"/>
            </a:br>
            <a:br>
              <a:rPr lang="en"/>
            </a:br>
            <a:r>
              <a:rPr lang="en"/>
              <a:t>We argued that if the last (right-most) element of the optimal solution was examined, there might be a bunch of options for what that rightmost element could be (in general): say the options are case1, case2, case3, …, case k. For each option, look at what the preceding element could be, and formulate the objective function accordingly, for a general preceding element or prefix of the optimal solution. </a:t>
            </a:r>
            <a:br>
              <a:rPr lang="en"/>
            </a:br>
            <a:br>
              <a:rPr lang="en"/>
            </a:br>
            <a:r>
              <a:rPr lang="en"/>
              <a:t>Since the prefixes are also optimal (optimal substructure), we could use the prefix solutions to figure out the overall optimal solution. </a:t>
            </a:r>
            <a:br>
              <a:rPr lang="en"/>
            </a:br>
            <a:br>
              <a:rPr lang="en"/>
            </a:br>
            <a:r>
              <a:rPr lang="en"/>
              <a:t>In this way, we used a decrease-and-conquer strategy to write a recursive formula for the optimal solution (and in general for any prefix of the optimal solution) in terms of optimal solutions for the smaller prefixes (which are the smaller subproblems).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84"/>
          <p:cNvSpPr txBox="1"/>
          <p:nvPr>
            <p:ph idx="1" type="body"/>
          </p:nvPr>
        </p:nvSpPr>
        <p:spPr>
          <a:xfrm>
            <a:off x="311700" y="238075"/>
            <a:ext cx="8520600" cy="45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visualized the different subproblems as vertices in a dependency graph, a DAG. The dependency arrows went from smaller subproblems to larger subproblems.  </a:t>
            </a:r>
            <a:endParaRPr/>
          </a:p>
          <a:p>
            <a:pPr indent="0" lvl="0" marL="0" rtl="0" algn="l">
              <a:lnSpc>
                <a:spcPct val="115000"/>
              </a:lnSpc>
              <a:spcBef>
                <a:spcPts val="1600"/>
              </a:spcBef>
              <a:spcAft>
                <a:spcPts val="0"/>
              </a:spcAft>
              <a:buSzPts val="1800"/>
              <a:buNone/>
            </a:pPr>
            <a:r>
              <a:rPr lang="en"/>
              <a:t>We saw that the solutions to the subproblems (or prefixes) need to be built up in a convenient topological sort order.</a:t>
            </a:r>
            <a:endParaRPr/>
          </a:p>
          <a:p>
            <a:pPr indent="0" lvl="0" marL="0" rtl="0" algn="l">
              <a:lnSpc>
                <a:spcPct val="115000"/>
              </a:lnSpc>
              <a:spcBef>
                <a:spcPts val="1600"/>
              </a:spcBef>
              <a:spcAft>
                <a:spcPts val="0"/>
              </a:spcAft>
              <a:buSzPts val="1800"/>
              <a:buNone/>
            </a:pPr>
            <a:r>
              <a:rPr lang="en"/>
              <a:t>We allocated a table with enough space to hold the solutions to all the subproblems. </a:t>
            </a:r>
            <a:endParaRPr/>
          </a:p>
          <a:p>
            <a:pPr indent="0" lvl="0" marL="0" rtl="0" algn="l">
              <a:lnSpc>
                <a:spcPct val="115000"/>
              </a:lnSpc>
              <a:spcBef>
                <a:spcPts val="1600"/>
              </a:spcBef>
              <a:spcAft>
                <a:spcPts val="1600"/>
              </a:spcAft>
              <a:buSzPts val="1800"/>
              <a:buNone/>
            </a:pPr>
            <a:r>
              <a:rPr lang="en"/>
              <a:t>We first filled in the base case values at the extreme end of the table, and then for each subsequent entry in the interior of the table, used the recursive formula to calculate and fill in the optimal values for larger subproblems, until the optimal value for the original problem got filled in at the end (or at least can be calculated from the filled table at the end).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08" name="Google Shape;508;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analysed the time and space complexity of the algorithm. </a:t>
            </a:r>
            <a:endParaRPr/>
          </a:p>
          <a:p>
            <a:pPr indent="0" lvl="0" marL="0" rtl="0" algn="l">
              <a:lnSpc>
                <a:spcPct val="115000"/>
              </a:lnSpc>
              <a:spcBef>
                <a:spcPts val="1600"/>
              </a:spcBef>
              <a:spcAft>
                <a:spcPts val="1600"/>
              </a:spcAft>
              <a:buSzPts val="1800"/>
              <a:buNone/>
            </a:pPr>
            <a:r>
              <a:rPr lang="en"/>
              <a:t>Note: The time complexity for filling in the table = The time complexity for processing the DAG in topological sort order.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86"/>
          <p:cNvPicPr preferRelativeResize="0"/>
          <p:nvPr/>
        </p:nvPicPr>
        <p:blipFill rotWithShape="1">
          <a:blip r:embed="rId3">
            <a:alphaModFix/>
          </a:blip>
          <a:srcRect b="0" l="0" r="0" t="0"/>
          <a:stretch/>
        </p:blipFill>
        <p:spPr>
          <a:xfrm>
            <a:off x="152400" y="152400"/>
            <a:ext cx="6307459" cy="48387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87"/>
          <p:cNvPicPr preferRelativeResize="0"/>
          <p:nvPr/>
        </p:nvPicPr>
        <p:blipFill rotWithShape="1">
          <a:blip r:embed="rId3">
            <a:alphaModFix/>
          </a:blip>
          <a:srcRect b="0" l="0" r="0" t="0"/>
          <a:stretch/>
        </p:blipFill>
        <p:spPr>
          <a:xfrm>
            <a:off x="876891" y="0"/>
            <a:ext cx="7390216" cy="51434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24" name="Google Shape;524;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25" name="Google Shape;525;p88"/>
          <p:cNvPicPr preferRelativeResize="0"/>
          <p:nvPr/>
        </p:nvPicPr>
        <p:blipFill rotWithShape="1">
          <a:blip r:embed="rId3">
            <a:alphaModFix/>
          </a:blip>
          <a:srcRect b="0" l="0" r="0" t="0"/>
          <a:stretch/>
        </p:blipFill>
        <p:spPr>
          <a:xfrm>
            <a:off x="1266791" y="0"/>
            <a:ext cx="6610418"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t/>
            </a:r>
            <a:endParaRPr/>
          </a:p>
        </p:txBody>
      </p:sp>
      <p:sp>
        <p:nvSpPr>
          <p:cNvPr id="117" name="Google Shape;117;p26"/>
          <p:cNvSpPr txBox="1"/>
          <p:nvPr>
            <p:ph idx="1" type="body"/>
          </p:nvPr>
        </p:nvSpPr>
        <p:spPr>
          <a:xfrm>
            <a:off x="457200" y="1200150"/>
            <a:ext cx="41682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Leonardo of Pisa (1170-1250)</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rPr i="1" lang="en"/>
              <a:t>filius Bonaccio</a:t>
            </a:r>
            <a:r>
              <a:rPr lang="en"/>
              <a:t>, “son of Bonaccio”: Fibonacci</a:t>
            </a:r>
            <a:endParaRPr/>
          </a:p>
          <a:p>
            <a:pPr indent="0" lvl="0" marL="0" rtl="0" algn="l">
              <a:lnSpc>
                <a:spcPct val="100000"/>
              </a:lnSpc>
              <a:spcBef>
                <a:spcPts val="600"/>
              </a:spcBef>
              <a:spcAft>
                <a:spcPts val="0"/>
              </a:spcAft>
              <a:buSzPts val="3000"/>
              <a:buNone/>
            </a:pPr>
            <a:r>
              <a:t/>
            </a:r>
            <a:endParaRPr/>
          </a:p>
          <a:p>
            <a:pPr indent="0" lvl="0" marL="0" rtl="0" algn="l">
              <a:lnSpc>
                <a:spcPct val="100000"/>
              </a:lnSpc>
              <a:spcBef>
                <a:spcPts val="600"/>
              </a:spcBef>
              <a:spcAft>
                <a:spcPts val="0"/>
              </a:spcAft>
              <a:buSzPts val="3000"/>
              <a:buNone/>
            </a:pPr>
            <a:r>
              <a:t/>
            </a:r>
            <a:endParaRPr/>
          </a:p>
        </p:txBody>
      </p:sp>
      <p:pic>
        <p:nvPicPr>
          <p:cNvPr id="118" name="Google Shape;118;p26"/>
          <p:cNvPicPr preferRelativeResize="0"/>
          <p:nvPr/>
        </p:nvPicPr>
        <p:blipFill rotWithShape="1">
          <a:blip r:embed="rId3">
            <a:alphaModFix/>
          </a:blip>
          <a:srcRect b="0" l="0" r="0" t="0"/>
          <a:stretch/>
        </p:blipFill>
        <p:spPr>
          <a:xfrm>
            <a:off x="4777775" y="285750"/>
            <a:ext cx="3390900" cy="4572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31" name="Google Shape;531;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32" name="Google Shape;532;p89"/>
          <p:cNvPicPr preferRelativeResize="0"/>
          <p:nvPr/>
        </p:nvPicPr>
        <p:blipFill rotWithShape="1">
          <a:blip r:embed="rId3">
            <a:alphaModFix/>
          </a:blip>
          <a:srcRect b="0" l="0" r="0" t="0"/>
          <a:stretch/>
        </p:blipFill>
        <p:spPr>
          <a:xfrm>
            <a:off x="0" y="662268"/>
            <a:ext cx="9143999" cy="381896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38" name="Google Shape;538;p9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39" name="Google Shape;539;p90"/>
          <p:cNvPicPr preferRelativeResize="0"/>
          <p:nvPr/>
        </p:nvPicPr>
        <p:blipFill rotWithShape="1">
          <a:blip r:embed="rId3">
            <a:alphaModFix/>
          </a:blip>
          <a:srcRect b="0" l="0" r="0" t="0"/>
          <a:stretch/>
        </p:blipFill>
        <p:spPr>
          <a:xfrm>
            <a:off x="0" y="757811"/>
            <a:ext cx="9144001" cy="362787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45" name="Google Shape;545;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46" name="Google Shape;546;p91"/>
          <p:cNvPicPr preferRelativeResize="0"/>
          <p:nvPr/>
        </p:nvPicPr>
        <p:blipFill rotWithShape="1">
          <a:blip r:embed="rId3">
            <a:alphaModFix/>
          </a:blip>
          <a:srcRect b="0" l="0" r="0" t="0"/>
          <a:stretch/>
        </p:blipFill>
        <p:spPr>
          <a:xfrm>
            <a:off x="433323" y="0"/>
            <a:ext cx="8277356" cy="51435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52" name="Google Shape;552;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53" name="Google Shape;553;p92"/>
          <p:cNvPicPr preferRelativeResize="0"/>
          <p:nvPr/>
        </p:nvPicPr>
        <p:blipFill rotWithShape="1">
          <a:blip r:embed="rId3">
            <a:alphaModFix/>
          </a:blip>
          <a:srcRect b="0" l="0" r="0" t="0"/>
          <a:stretch/>
        </p:blipFill>
        <p:spPr>
          <a:xfrm>
            <a:off x="1559907" y="0"/>
            <a:ext cx="602418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59" name="Google Shape;559;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60" name="Google Shape;560;p93"/>
          <p:cNvPicPr preferRelativeResize="0"/>
          <p:nvPr/>
        </p:nvPicPr>
        <p:blipFill rotWithShape="1">
          <a:blip r:embed="rId3">
            <a:alphaModFix/>
          </a:blip>
          <a:srcRect b="0" l="0" r="0" t="0"/>
          <a:stretch/>
        </p:blipFill>
        <p:spPr>
          <a:xfrm>
            <a:off x="0" y="46264"/>
            <a:ext cx="9144001" cy="505097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66" name="Google Shape;566;p9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67" name="Google Shape;567;p94"/>
          <p:cNvPicPr preferRelativeResize="0"/>
          <p:nvPr/>
        </p:nvPicPr>
        <p:blipFill rotWithShape="1">
          <a:blip r:embed="rId3">
            <a:alphaModFix/>
          </a:blip>
          <a:srcRect b="0" l="0" r="0" t="0"/>
          <a:stretch/>
        </p:blipFill>
        <p:spPr>
          <a:xfrm>
            <a:off x="0" y="124842"/>
            <a:ext cx="9143998" cy="489381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73" name="Google Shape;573;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574" name="Google Shape;574;p95"/>
          <p:cNvPicPr preferRelativeResize="0"/>
          <p:nvPr/>
        </p:nvPicPr>
        <p:blipFill rotWithShape="1">
          <a:blip r:embed="rId3">
            <a:alphaModFix/>
          </a:blip>
          <a:srcRect b="0" l="0" r="0" t="0"/>
          <a:stretch/>
        </p:blipFill>
        <p:spPr>
          <a:xfrm>
            <a:off x="0" y="15948"/>
            <a:ext cx="9144000" cy="511160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9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Dynamic Programming</a:t>
            </a:r>
            <a:endParaRPr/>
          </a:p>
          <a:p>
            <a:pPr indent="0" lvl="0" marL="0" rtl="0" algn="ctr">
              <a:lnSpc>
                <a:spcPct val="100000"/>
              </a:lnSpc>
              <a:spcBef>
                <a:spcPts val="0"/>
              </a:spcBef>
              <a:spcAft>
                <a:spcPts val="0"/>
              </a:spcAft>
              <a:buSzPts val="5200"/>
              <a:buNone/>
            </a:pPr>
            <a:r>
              <a:rPr lang="en"/>
              <a:t>Practice session 4</a:t>
            </a:r>
            <a:endParaRPr/>
          </a:p>
        </p:txBody>
      </p:sp>
      <p:sp>
        <p:nvSpPr>
          <p:cNvPr id="580" name="Google Shape;580;p9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                                                  Omkar Deshpande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Recap</a:t>
            </a:r>
            <a:endParaRPr/>
          </a:p>
        </p:txBody>
      </p:sp>
      <p:sp>
        <p:nvSpPr>
          <p:cNvPr id="586" name="Google Shape;586;p97"/>
          <p:cNvSpPr txBox="1"/>
          <p:nvPr>
            <p:ph idx="1" type="body"/>
          </p:nvPr>
        </p:nvSpPr>
        <p:spPr>
          <a:xfrm>
            <a:off x="311700" y="847675"/>
            <a:ext cx="8520600" cy="3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We looked at more combinatorial optimization problems. </a:t>
            </a:r>
            <a:endParaRPr/>
          </a:p>
          <a:p>
            <a:pPr indent="0" lvl="0" marL="0" rtl="0" algn="l">
              <a:lnSpc>
                <a:spcPct val="115000"/>
              </a:lnSpc>
              <a:spcBef>
                <a:spcPts val="1600"/>
              </a:spcBef>
              <a:spcAft>
                <a:spcPts val="0"/>
              </a:spcAft>
              <a:buSzPts val="1800"/>
              <a:buNone/>
            </a:pPr>
            <a:r>
              <a:rPr lang="en"/>
              <a:t>The general pattern for solving them was the same:</a:t>
            </a:r>
            <a:endParaRPr/>
          </a:p>
          <a:p>
            <a:pPr indent="-342900" lvl="0" marL="457200" rtl="0" algn="l">
              <a:lnSpc>
                <a:spcPct val="115000"/>
              </a:lnSpc>
              <a:spcBef>
                <a:spcPts val="1600"/>
              </a:spcBef>
              <a:spcAft>
                <a:spcPts val="0"/>
              </a:spcAft>
              <a:buSzPts val="1800"/>
              <a:buAutoNum type="arabicPeriod"/>
            </a:pPr>
            <a:r>
              <a:rPr lang="en"/>
              <a:t>Think of the optimal solution as something that will be laid out in a sequence.</a:t>
            </a:r>
            <a:br>
              <a:rPr lang="en"/>
            </a:br>
            <a:br>
              <a:rPr lang="en"/>
            </a:br>
            <a:r>
              <a:rPr lang="en"/>
              <a:t>E.g, a sequence of moves of length 1 or 2 in the n stairs problem.</a:t>
            </a:r>
            <a:br>
              <a:rPr lang="en"/>
            </a:br>
            <a:r>
              <a:rPr lang="en"/>
              <a:t>A sequence of ~ m+n horizontal or vertical moves in the unique paths / min cost path in a 2D grid problem. </a:t>
            </a:r>
            <a:br>
              <a:rPr lang="en"/>
            </a:br>
            <a:r>
              <a:rPr lang="en"/>
              <a:t>A sequence of rob/don’t rob decisions for the n house robbers problem. </a:t>
            </a:r>
            <a:br>
              <a:rPr lang="en"/>
            </a:br>
            <a:r>
              <a:rPr lang="en"/>
              <a:t>A sequence of colors for the posts in the Paint Fence problem. </a:t>
            </a:r>
            <a:br>
              <a:rPr lang="en"/>
            </a:br>
            <a:r>
              <a:rPr lang="en"/>
              <a:t>A sequence of colors for the houses in the Paint House problem.   </a:t>
            </a:r>
            <a:endParaRPr/>
          </a:p>
          <a:p>
            <a:pPr indent="0" lvl="0" marL="457200" rtl="0" algn="l">
              <a:lnSpc>
                <a:spcPct val="115000"/>
              </a:lnSpc>
              <a:spcBef>
                <a:spcPts val="1600"/>
              </a:spcBef>
              <a:spcAft>
                <a:spcPts val="1600"/>
              </a:spcAft>
              <a:buSzPts val="1800"/>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592" name="Google Shape;592;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2. Focus on the last (rightmost) element of that sequence. Why only the rightmost element? Because you are a lazy manager who just wants to complete the last step of the overall project, depending on your reports to do all the rest of the work.</a:t>
            </a:r>
            <a:endParaRPr/>
          </a:p>
          <a:p>
            <a:pPr indent="0" lvl="0" marL="0" rtl="0" algn="l">
              <a:lnSpc>
                <a:spcPct val="115000"/>
              </a:lnSpc>
              <a:spcBef>
                <a:spcPts val="1600"/>
              </a:spcBef>
              <a:spcAft>
                <a:spcPts val="0"/>
              </a:spcAft>
              <a:buSzPts val="1800"/>
              <a:buNone/>
            </a:pPr>
            <a:r>
              <a:rPr lang="en"/>
              <a:t>As a lazy manager, I will only think of </a:t>
            </a:r>
            <a:br>
              <a:rPr lang="en"/>
            </a:br>
            <a:r>
              <a:rPr lang="en"/>
              <a:t>- the last move in a unique paths/ min cost path problem or n stairs problem</a:t>
            </a:r>
            <a:br>
              <a:rPr lang="en"/>
            </a:br>
            <a:r>
              <a:rPr lang="en"/>
              <a:t>- the decision for the last house in the house robbers problem</a:t>
            </a:r>
            <a:br>
              <a:rPr lang="en"/>
            </a:br>
            <a:r>
              <a:rPr lang="en"/>
              <a:t>- the last digit in the knight dialers problem</a:t>
            </a:r>
            <a:br>
              <a:rPr lang="en"/>
            </a:br>
            <a:r>
              <a:rPr lang="en"/>
              <a:t>- the last house or fence post to be colored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i="1" lang="en"/>
              <a:t>Liber abaci</a:t>
            </a:r>
            <a:r>
              <a:rPr lang="en"/>
              <a:t> (Book of Counting)</a:t>
            </a:r>
            <a:endParaRPr/>
          </a:p>
        </p:txBody>
      </p:sp>
      <p:sp>
        <p:nvSpPr>
          <p:cNvPr id="124" name="Google Shape;124;p2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a:t>Chapter 1: </a:t>
            </a:r>
            <a:endParaRPr/>
          </a:p>
          <a:p>
            <a:pPr indent="0" lvl="0" marL="0" rtl="0" algn="l">
              <a:lnSpc>
                <a:spcPct val="100000"/>
              </a:lnSpc>
              <a:spcBef>
                <a:spcPts val="600"/>
              </a:spcBef>
              <a:spcAft>
                <a:spcPts val="0"/>
              </a:spcAft>
              <a:buSzPts val="3000"/>
              <a:buNone/>
            </a:pPr>
            <a:r>
              <a:rPr lang="en"/>
              <a:t>“These are the nine figures of the Indians:</a:t>
            </a:r>
            <a:endParaRPr/>
          </a:p>
          <a:p>
            <a:pPr indent="0" lvl="0" marL="0" rtl="0" algn="l">
              <a:lnSpc>
                <a:spcPct val="100000"/>
              </a:lnSpc>
              <a:spcBef>
                <a:spcPts val="600"/>
              </a:spcBef>
              <a:spcAft>
                <a:spcPts val="0"/>
              </a:spcAft>
              <a:buSzPts val="3000"/>
              <a:buNone/>
            </a:pPr>
            <a:r>
              <a:rPr lang="en"/>
              <a:t>9  8  7  6  5  4  3  2  1.</a:t>
            </a:r>
            <a:endParaRPr/>
          </a:p>
          <a:p>
            <a:pPr indent="0" lvl="0" marL="0" rtl="0" algn="l">
              <a:lnSpc>
                <a:spcPct val="100000"/>
              </a:lnSpc>
              <a:spcBef>
                <a:spcPts val="600"/>
              </a:spcBef>
              <a:spcAft>
                <a:spcPts val="0"/>
              </a:spcAft>
              <a:buSzPts val="3000"/>
              <a:buNone/>
            </a:pPr>
            <a:r>
              <a:rPr lang="en"/>
              <a:t>With these nine figures, and with this sign 0… any number may be written, as will be demonstrated below.”</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9"/>
          <p:cNvSpPr txBox="1"/>
          <p:nvPr>
            <p:ph idx="1" type="body"/>
          </p:nvPr>
        </p:nvSpPr>
        <p:spPr>
          <a:xfrm>
            <a:off x="311700" y="79200"/>
            <a:ext cx="8520600" cy="47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3. Think about the different choices/options for what the rightmost element could be, and for each of those options, what the preceding subproblem (neighbor) could be, and what information from those preceding subproblem neighbors would be required for you to solve your problem. </a:t>
            </a:r>
            <a:endParaRPr sz="1600"/>
          </a:p>
          <a:p>
            <a:pPr indent="-330200" lvl="0" marL="457200" rtl="0" algn="l">
              <a:lnSpc>
                <a:spcPct val="115000"/>
              </a:lnSpc>
              <a:spcBef>
                <a:spcPts val="1600"/>
              </a:spcBef>
              <a:spcAft>
                <a:spcPts val="0"/>
              </a:spcAft>
              <a:buSzPts val="1600"/>
              <a:buChar char="-"/>
            </a:pPr>
            <a:r>
              <a:rPr lang="en" sz="1600"/>
              <a:t>The last move could be from the previous step or the previous-to-previous step. Or I could reach the bottom right cell from the neighbor on the top or the neighbor to my left. </a:t>
            </a:r>
            <a:endParaRPr sz="1600"/>
          </a:p>
          <a:p>
            <a:pPr indent="-330200" lvl="0" marL="457200" rtl="0" algn="l">
              <a:lnSpc>
                <a:spcPct val="115000"/>
              </a:lnSpc>
              <a:spcBef>
                <a:spcPts val="0"/>
              </a:spcBef>
              <a:spcAft>
                <a:spcPts val="0"/>
              </a:spcAft>
              <a:buSzPts val="1600"/>
              <a:buChar char="-"/>
            </a:pPr>
            <a:r>
              <a:rPr lang="en" sz="1600"/>
              <a:t>The last decision could be to rob/not rob that last house. That depends on whether the previous house was robbed/not robbed.  </a:t>
            </a:r>
            <a:endParaRPr sz="1600"/>
          </a:p>
          <a:p>
            <a:pPr indent="-330200" lvl="0" marL="457200" rtl="0" algn="l">
              <a:lnSpc>
                <a:spcPct val="115000"/>
              </a:lnSpc>
              <a:spcBef>
                <a:spcPts val="0"/>
              </a:spcBef>
              <a:spcAft>
                <a:spcPts val="0"/>
              </a:spcAft>
              <a:buSzPts val="1600"/>
              <a:buChar char="-"/>
            </a:pPr>
            <a:r>
              <a:rPr lang="en" sz="1600"/>
              <a:t>The last day could be covered by a 1-day/7-day/30-day pass. That depends on how the previous n-1 days, n-7 days, or n-30 days were covered. </a:t>
            </a:r>
            <a:endParaRPr sz="1600"/>
          </a:p>
          <a:p>
            <a:pPr indent="-330200" lvl="0" marL="457200" rtl="0" algn="l">
              <a:lnSpc>
                <a:spcPct val="115000"/>
              </a:lnSpc>
              <a:spcBef>
                <a:spcPts val="0"/>
              </a:spcBef>
              <a:spcAft>
                <a:spcPts val="0"/>
              </a:spcAft>
              <a:buSzPts val="1600"/>
              <a:buChar char="-"/>
            </a:pPr>
            <a:r>
              <a:rPr lang="en" sz="1600"/>
              <a:t>The last piece of the rod could be 1, 2, …. n units long. That depends on how the previous section of the rod of length n-1 / n-2 / .. could be cut to maximize profit.  </a:t>
            </a:r>
            <a:endParaRPr sz="1600"/>
          </a:p>
          <a:p>
            <a:pPr indent="-330200" lvl="0" marL="457200" rtl="0" algn="l">
              <a:lnSpc>
                <a:spcPct val="115000"/>
              </a:lnSpc>
              <a:spcBef>
                <a:spcPts val="0"/>
              </a:spcBef>
              <a:spcAft>
                <a:spcPts val="0"/>
              </a:spcAft>
              <a:buSzPts val="1600"/>
              <a:buChar char="-"/>
            </a:pPr>
            <a:r>
              <a:rPr lang="en" sz="1600"/>
              <a:t>The last digit could be 0…. 9 in the phone dialpad. That depends on whether the previous digit was a 4 or 6, a 6 or 8, and so on.  </a:t>
            </a:r>
            <a:endParaRPr sz="1600"/>
          </a:p>
          <a:p>
            <a:pPr indent="-330200" lvl="0" marL="457200" rtl="0" algn="l">
              <a:lnSpc>
                <a:spcPct val="115000"/>
              </a:lnSpc>
              <a:spcBef>
                <a:spcPts val="0"/>
              </a:spcBef>
              <a:spcAft>
                <a:spcPts val="0"/>
              </a:spcAft>
              <a:buSzPts val="1600"/>
              <a:buChar char="-"/>
            </a:pPr>
            <a:r>
              <a:rPr lang="en" sz="1600"/>
              <a:t>The last color could be any of the k colors (if the previous two colors were different) or k-1 colors (if the previous two colors were the same). </a:t>
            </a:r>
            <a:endParaRPr sz="1600"/>
          </a:p>
          <a:p>
            <a:pPr indent="0" lvl="0" marL="0" rtl="0" algn="l">
              <a:lnSpc>
                <a:spcPct val="115000"/>
              </a:lnSpc>
              <a:spcBef>
                <a:spcPts val="1600"/>
              </a:spcBef>
              <a:spcAft>
                <a:spcPts val="1600"/>
              </a:spcAft>
              <a:buSzPts val="1800"/>
              <a:buNone/>
            </a:pPr>
            <a:r>
              <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03" name="Google Shape;603;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4. Remember that each preceding subproblem is going to be solved by one of your immediate reports. You will get to work AFTER they have done their work. </a:t>
            </a:r>
            <a:endParaRPr/>
          </a:p>
          <a:p>
            <a:pPr indent="0" lvl="0" marL="0" rtl="0" algn="l">
              <a:lnSpc>
                <a:spcPct val="115000"/>
              </a:lnSpc>
              <a:spcBef>
                <a:spcPts val="1600"/>
              </a:spcBef>
              <a:spcAft>
                <a:spcPts val="0"/>
              </a:spcAft>
              <a:buSzPts val="1800"/>
              <a:buNone/>
            </a:pPr>
            <a:r>
              <a:rPr lang="en"/>
              <a:t>5. Because they are equally lazy like you, they too will be working on only the rightmost bit of their solution, and relying on their subordinates for the solution to the remaining prefix of the problem. </a:t>
            </a:r>
            <a:endParaRPr/>
          </a:p>
          <a:p>
            <a:pPr indent="0" lvl="0" marL="0" rtl="0" algn="l">
              <a:lnSpc>
                <a:spcPct val="115000"/>
              </a:lnSpc>
              <a:spcBef>
                <a:spcPts val="1600"/>
              </a:spcBef>
              <a:spcAft>
                <a:spcPts val="0"/>
              </a:spcAft>
              <a:buSzPts val="1800"/>
              <a:buNone/>
            </a:pPr>
            <a:r>
              <a:rPr lang="en"/>
              <a:t>6. In this way, down the corporate hierarchy, the workers will be working on smaller and smaller prefixes of the original problem. </a:t>
            </a:r>
            <a:endParaRPr/>
          </a:p>
          <a:p>
            <a:pPr indent="0" lvl="0" marL="0" rtl="0" algn="l">
              <a:lnSpc>
                <a:spcPct val="115000"/>
              </a:lnSpc>
              <a:spcBef>
                <a:spcPts val="1600"/>
              </a:spcBef>
              <a:spcAft>
                <a:spcPts val="1600"/>
              </a:spcAft>
              <a:buSzPts val="1800"/>
              <a:buNone/>
            </a:pPr>
            <a:r>
              <a:rPr lang="en"/>
              <a:t>7. The leaf-level workers will first solve the base-case versions of the subproblems.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09" name="Google Shape;609;p10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8. In the recursion class, every worker had exactly one manager they were reporting to. There was a lot of redundant work being done in the corporate hierarchy, as several subtrees were working on solving the same set of subproblems. (Overlapping subproblems) The number of workers employed was exponential. </a:t>
            </a:r>
            <a:endParaRPr/>
          </a:p>
          <a:p>
            <a:pPr indent="0" lvl="0" marL="0" rtl="0" algn="l">
              <a:lnSpc>
                <a:spcPct val="115000"/>
              </a:lnSpc>
              <a:spcBef>
                <a:spcPts val="1600"/>
              </a:spcBef>
              <a:spcAft>
                <a:spcPts val="1600"/>
              </a:spcAft>
              <a:buSzPts val="1800"/>
              <a:buNone/>
            </a:pPr>
            <a:r>
              <a:rPr lang="en"/>
              <a:t>9. That redundancy is going to be eliminated by DP by “laying off” large subtrees of workers. In the reorganized corporate hierarchy, every worker is working on a unique subproblem. Since the number of unique subproblems will be polynomial, the number of workers will also be polynomial (we have a much smaller company now!).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15" name="Google Shape;615;p102"/>
          <p:cNvSpPr txBox="1"/>
          <p:nvPr>
            <p:ph idx="1" type="body"/>
          </p:nvPr>
        </p:nvSpPr>
        <p:spPr>
          <a:xfrm>
            <a:off x="311700" y="1152475"/>
            <a:ext cx="8520600" cy="37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10. Instead of a huge corporate tree, we now have a much-reduced corporate DAG. Think of every subproblem in the DAG as being solved by an individual worker. </a:t>
            </a:r>
            <a:endParaRPr/>
          </a:p>
          <a:p>
            <a:pPr indent="0" lvl="0" marL="0" rtl="0" algn="l">
              <a:lnSpc>
                <a:spcPct val="115000"/>
              </a:lnSpc>
              <a:spcBef>
                <a:spcPts val="1600"/>
              </a:spcBef>
              <a:spcAft>
                <a:spcPts val="0"/>
              </a:spcAft>
              <a:buSzPts val="1800"/>
              <a:buNone/>
            </a:pPr>
            <a:r>
              <a:rPr lang="en"/>
              <a:t>11. Each worker can now have multiple managers they report to. Each manager (as before) continues to have multiple reports (but they may not be the sole manager for any of those reports). </a:t>
            </a:r>
            <a:endParaRPr/>
          </a:p>
          <a:p>
            <a:pPr indent="0" lvl="0" marL="0" rtl="0" algn="l">
              <a:lnSpc>
                <a:spcPct val="115000"/>
              </a:lnSpc>
              <a:spcBef>
                <a:spcPts val="1600"/>
              </a:spcBef>
              <a:spcAft>
                <a:spcPts val="1600"/>
              </a:spcAft>
              <a:buSzPts val="1800"/>
              <a:buNone/>
            </a:pPr>
            <a:r>
              <a:rPr lang="en"/>
              <a:t>12. Every worker in the hierarchy is using the solutions from his/her reports to build the solution for a slightly larger prefix, and handing it above to all the managers he/she reports to.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03"/>
          <p:cNvSpPr txBox="1"/>
          <p:nvPr>
            <p:ph idx="1" type="body"/>
          </p:nvPr>
        </p:nvSpPr>
        <p:spPr>
          <a:xfrm>
            <a:off x="311700" y="245725"/>
            <a:ext cx="8520600" cy="43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13. You are the root manager at the top, and you will combine the solutions from your immediate reports to build the solution for the overall problem. </a:t>
            </a:r>
            <a:endParaRPr/>
          </a:p>
          <a:p>
            <a:pPr indent="0" lvl="0" marL="0" rtl="0" algn="l">
              <a:lnSpc>
                <a:spcPct val="115000"/>
              </a:lnSpc>
              <a:spcBef>
                <a:spcPts val="1600"/>
              </a:spcBef>
              <a:spcAft>
                <a:spcPts val="0"/>
              </a:spcAft>
              <a:buSzPts val="1800"/>
              <a:buNone/>
            </a:pPr>
            <a:r>
              <a:rPr lang="en"/>
              <a:t>14. In the top-down approach we had for combinatorial enumeration, you first filled in the leftmost blank, and handed the remaining subproblem (a suffix of the original problem) down to your reports. They successively filled in more and more of the blanks, until the leaf-level nodes would complete individual solutions (and there were an exponential number of them). </a:t>
            </a:r>
            <a:endParaRPr/>
          </a:p>
          <a:p>
            <a:pPr indent="0" lvl="0" marL="0" rtl="0" algn="l">
              <a:lnSpc>
                <a:spcPct val="115000"/>
              </a:lnSpc>
              <a:spcBef>
                <a:spcPts val="1600"/>
              </a:spcBef>
              <a:spcAft>
                <a:spcPts val="1600"/>
              </a:spcAft>
              <a:buSzPts val="1800"/>
              <a:buNone/>
            </a:pPr>
            <a:r>
              <a:rPr lang="en"/>
              <a:t>15. DP is bottom-up. Each leaf node fills in the leftmost blank, and hands the solution up to the managers above, who in turn fill in the leftmost blank for their slightly larger subproblem, and this process goes purely “bottom-up” until at the top-level, you fill in the last remaining blank (the rightmost blank) and generate the complete solution.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104"/>
          <p:cNvSpPr txBox="1"/>
          <p:nvPr>
            <p:ph idx="1" type="body"/>
          </p:nvPr>
        </p:nvSpPr>
        <p:spPr>
          <a:xfrm>
            <a:off x="311700" y="319725"/>
            <a:ext cx="8520600" cy="48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16. Whether top-down or bottom-up, the optimal solution sequence (or the counts of the number of sequences) is being constructed from left to right. So the prefix (partial solution) grows into the full solution at the end. </a:t>
            </a:r>
            <a:endParaRPr/>
          </a:p>
          <a:p>
            <a:pPr indent="0" lvl="0" marL="0" rtl="0" algn="l">
              <a:lnSpc>
                <a:spcPct val="115000"/>
              </a:lnSpc>
              <a:spcBef>
                <a:spcPts val="1600"/>
              </a:spcBef>
              <a:spcAft>
                <a:spcPts val="1600"/>
              </a:spcAft>
              <a:buSzPts val="1800"/>
              <a:buNone/>
            </a:pPr>
            <a:r>
              <a:rPr lang="en"/>
              <a:t>17. (Coming back to the DP approach) </a:t>
            </a:r>
            <a:br>
              <a:rPr lang="en"/>
            </a:br>
            <a:r>
              <a:rPr lang="en"/>
              <a:t>- Each worker is counting or optimizing a slightly larger prefix than the workers below them (or equivalently, workers before them in topological sort order). </a:t>
            </a:r>
            <a:br>
              <a:rPr lang="en"/>
            </a:br>
            <a:r>
              <a:rPr lang="en"/>
              <a:t>- The solutions to the earlier prefixes are already available when a worker gets to work on his/her task. Those earlier solutions are cached and just need to be “looked up” from some kind of table. </a:t>
            </a:r>
            <a:br>
              <a:rPr lang="en"/>
            </a:br>
            <a:r>
              <a:rPr lang="en"/>
              <a:t>- After computing the solution to his/her problem, an individual worker will then write that solution value into another cell of the same table. There is no recursive call going back to a caller. The next worker in top sort order will automatically get to work on the next subproblem.  </a:t>
            </a:r>
            <a:br>
              <a:rPr lang="en"/>
            </a:b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31" name="Google Shape;631;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18. Coming up with the recurrence formula:</a:t>
            </a:r>
            <a:endParaRPr/>
          </a:p>
          <a:p>
            <a:pPr indent="0" lvl="0" marL="0" rtl="0" algn="l">
              <a:lnSpc>
                <a:spcPct val="115000"/>
              </a:lnSpc>
              <a:spcBef>
                <a:spcPts val="1600"/>
              </a:spcBef>
              <a:spcAft>
                <a:spcPts val="1600"/>
              </a:spcAft>
              <a:buSzPts val="1800"/>
              <a:buNone/>
            </a:pPr>
            <a:r>
              <a:rPr lang="en"/>
              <a:t>I am given an overall task on a problem of size n. Since I will worry only about the rightmost piece of the optimal sequence (or the rightmost blank for a counting problem), I will think about what information I need from my reports to construct the solution for my problem. </a:t>
            </a:r>
            <a:br>
              <a:rPr lang="en"/>
            </a:br>
            <a:r>
              <a:rPr lang="en"/>
              <a:t>And that is what every worker will do: think “I am given an overall task of size i. Since I will worry only about the rightmost piece of the optimal sequence (or the rightmost blank for a counting problem), I will think about what information I need from my reports to construct the solution for my problem.”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37" name="Google Shape;637;p106"/>
          <p:cNvSpPr txBox="1"/>
          <p:nvPr>
            <p:ph idx="1" type="body"/>
          </p:nvPr>
        </p:nvSpPr>
        <p:spPr>
          <a:xfrm>
            <a:off x="311700" y="1152475"/>
            <a:ext cx="8520600" cy="3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Whatever information I need from my reports, it will have the </a:t>
            </a:r>
            <a:r>
              <a:rPr b="1" i="1" lang="en"/>
              <a:t>same form</a:t>
            </a:r>
            <a:r>
              <a:rPr lang="en"/>
              <a:t> as the information that a general worker will need from their reports, and what they will need to pass to their own managers (who will expect the same information from them). The difference between the workers is only in the size of the problem (prefix) that each worker is working on.  </a:t>
            </a:r>
            <a:endParaRPr/>
          </a:p>
          <a:p>
            <a:pPr indent="0" lvl="0" marL="0" rtl="0" algn="l">
              <a:lnSpc>
                <a:spcPct val="115000"/>
              </a:lnSpc>
              <a:spcBef>
                <a:spcPts val="1600"/>
              </a:spcBef>
              <a:spcAft>
                <a:spcPts val="0"/>
              </a:spcAft>
              <a:buSzPts val="1800"/>
              <a:buNone/>
            </a:pPr>
            <a:r>
              <a:rPr lang="en"/>
              <a:t>The structure of that information will determine whether we need additional parameters for the function apart from the problem size (i), and whether we need multiple functions to be computed. </a:t>
            </a:r>
            <a:endParaRPr/>
          </a:p>
          <a:p>
            <a:pPr indent="0" lvl="0" marL="0" rtl="0" algn="l">
              <a:lnSpc>
                <a:spcPct val="115000"/>
              </a:lnSpc>
              <a:spcBef>
                <a:spcPts val="1600"/>
              </a:spcBef>
              <a:spcAft>
                <a:spcPts val="1600"/>
              </a:spcAft>
              <a:buSzPts val="1800"/>
              <a:buNone/>
            </a:pPr>
            <a:r>
              <a:rPr lang="en"/>
              <a:t>Since that information is going to be stored in the table/cache, the dimensions/size of the table (and even the number of tables) will depend on the form of that information.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07"/>
          <p:cNvSpPr txBox="1"/>
          <p:nvPr>
            <p:ph idx="1" type="body"/>
          </p:nvPr>
        </p:nvSpPr>
        <p:spPr>
          <a:xfrm>
            <a:off x="311700" y="466675"/>
            <a:ext cx="8520600" cy="445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E.g, if (for my task) I just need to know how many paths there were up to my two previous neighbors, that means each worker needs to calculate the number of paths leading up to them, and pass on that information to their manager. </a:t>
            </a:r>
            <a:endParaRPr/>
          </a:p>
          <a:p>
            <a:pPr indent="0" lvl="0" marL="0" rtl="0" algn="l">
              <a:lnSpc>
                <a:spcPct val="115000"/>
              </a:lnSpc>
              <a:spcBef>
                <a:spcPts val="1600"/>
              </a:spcBef>
              <a:spcAft>
                <a:spcPts val="0"/>
              </a:spcAft>
              <a:buSzPts val="1800"/>
              <a:buNone/>
            </a:pPr>
            <a:r>
              <a:rPr lang="en"/>
              <a:t>If I need to know not just the total number of ways to color the previous n-1 fence posts, but also how many of them had the last two fences of the same color (or different color).... that means every worker needs to calculate the number of ways to color the (prefix) fence posts upto post i, such that the last fences were of the same color (or different color). </a:t>
            </a:r>
            <a:endParaRPr/>
          </a:p>
          <a:p>
            <a:pPr indent="0" lvl="0" marL="0" rtl="0" algn="l">
              <a:lnSpc>
                <a:spcPct val="115000"/>
              </a:lnSpc>
              <a:spcBef>
                <a:spcPts val="1600"/>
              </a:spcBef>
              <a:spcAft>
                <a:spcPts val="1600"/>
              </a:spcAft>
              <a:buSzPts val="1800"/>
              <a:buNone/>
            </a:pPr>
            <a:r>
              <a:rPr lang="en"/>
              <a:t>If I need to know not just the best way to color n-1 houses, but the best way to color them so that the rightmost house among them is green (or red, or blue), every worker in the hierarchy working on every prefix must compute the same information and pass it on to the immediate manager.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48" name="Google Shape;648;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49" name="Google Shape;649;p108"/>
          <p:cNvPicPr preferRelativeResize="0"/>
          <p:nvPr/>
        </p:nvPicPr>
        <p:blipFill rotWithShape="1">
          <a:blip r:embed="rId3">
            <a:alphaModFix/>
          </a:blip>
          <a:srcRect b="0" l="0" r="0" t="0"/>
          <a:stretch/>
        </p:blipFill>
        <p:spPr>
          <a:xfrm>
            <a:off x="0" y="418036"/>
            <a:ext cx="9144001" cy="43074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i="1" lang="en"/>
              <a:t>Liber abaci, </a:t>
            </a:r>
            <a:r>
              <a:rPr lang="en"/>
              <a:t>chapter 12</a:t>
            </a:r>
            <a:endParaRPr/>
          </a:p>
        </p:txBody>
      </p:sp>
      <p:sp>
        <p:nvSpPr>
          <p:cNvPr id="130" name="Google Shape;130;p28"/>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sz="2400"/>
              <a:t>A man put one pair of (newborn) rabbits in a certain place entirely surrounded by a wall. How many pairs of rabbits can be produced from that pair in a year, if the nature of these rabbits is such that every month, each pair bears a new pair which from the second month on becomes productive?</a:t>
            </a:r>
            <a:endParaRPr sz="2400"/>
          </a:p>
          <a:p>
            <a:pPr indent="0" lvl="0" marL="0" rtl="0" algn="l">
              <a:lnSpc>
                <a:spcPct val="100000"/>
              </a:lnSpc>
              <a:spcBef>
                <a:spcPts val="600"/>
              </a:spcBef>
              <a:spcAft>
                <a:spcPts val="0"/>
              </a:spcAft>
              <a:buSzPts val="3000"/>
              <a:buNone/>
            </a:pPr>
            <a:r>
              <a:rPr lang="en" sz="2400"/>
              <a:t>(Assume no rabbits die)</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55" name="Google Shape;655;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56" name="Google Shape;656;p109"/>
          <p:cNvPicPr preferRelativeResize="0"/>
          <p:nvPr/>
        </p:nvPicPr>
        <p:blipFill rotWithShape="1">
          <a:blip r:embed="rId3">
            <a:alphaModFix/>
          </a:blip>
          <a:srcRect b="0" l="0" r="0" t="0"/>
          <a:stretch/>
        </p:blipFill>
        <p:spPr>
          <a:xfrm>
            <a:off x="339848" y="0"/>
            <a:ext cx="8464303"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62" name="Google Shape;662;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63" name="Google Shape;663;p110"/>
          <p:cNvPicPr preferRelativeResize="0"/>
          <p:nvPr/>
        </p:nvPicPr>
        <p:blipFill rotWithShape="1">
          <a:blip r:embed="rId3">
            <a:alphaModFix/>
          </a:blip>
          <a:srcRect b="0" l="0" r="0" t="0"/>
          <a:stretch/>
        </p:blipFill>
        <p:spPr>
          <a:xfrm>
            <a:off x="1506286" y="0"/>
            <a:ext cx="6131427" cy="51434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69" name="Google Shape;669;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70" name="Google Shape;670;p111"/>
          <p:cNvPicPr preferRelativeResize="0"/>
          <p:nvPr/>
        </p:nvPicPr>
        <p:blipFill rotWithShape="1">
          <a:blip r:embed="rId3">
            <a:alphaModFix/>
          </a:blip>
          <a:srcRect b="0" l="0" r="0" t="0"/>
          <a:stretch/>
        </p:blipFill>
        <p:spPr>
          <a:xfrm>
            <a:off x="553980" y="0"/>
            <a:ext cx="8036037" cy="51434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76" name="Google Shape;676;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77" name="Google Shape;677;p112"/>
          <p:cNvPicPr preferRelativeResize="0"/>
          <p:nvPr/>
        </p:nvPicPr>
        <p:blipFill rotWithShape="1">
          <a:blip r:embed="rId3">
            <a:alphaModFix/>
          </a:blip>
          <a:srcRect b="0" l="0" r="0" t="0"/>
          <a:stretch/>
        </p:blipFill>
        <p:spPr>
          <a:xfrm>
            <a:off x="0" y="464996"/>
            <a:ext cx="9143998" cy="421350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83" name="Google Shape;683;p1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84" name="Google Shape;684;p113"/>
          <p:cNvPicPr preferRelativeResize="0"/>
          <p:nvPr/>
        </p:nvPicPr>
        <p:blipFill rotWithShape="1">
          <a:blip r:embed="rId3">
            <a:alphaModFix/>
          </a:blip>
          <a:srcRect b="0" l="0" r="0" t="0"/>
          <a:stretch/>
        </p:blipFill>
        <p:spPr>
          <a:xfrm>
            <a:off x="987720" y="0"/>
            <a:ext cx="7168560"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90" name="Google Shape;690;p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91" name="Google Shape;691;p114"/>
          <p:cNvPicPr preferRelativeResize="0"/>
          <p:nvPr/>
        </p:nvPicPr>
        <p:blipFill rotWithShape="1">
          <a:blip r:embed="rId3">
            <a:alphaModFix/>
          </a:blip>
          <a:srcRect b="0" l="0" r="0" t="0"/>
          <a:stretch/>
        </p:blipFill>
        <p:spPr>
          <a:xfrm>
            <a:off x="0" y="883042"/>
            <a:ext cx="9143998" cy="337741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697" name="Google Shape;697;p1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98" name="Google Shape;698;p115"/>
          <p:cNvPicPr preferRelativeResize="0"/>
          <p:nvPr/>
        </p:nvPicPr>
        <p:blipFill rotWithShape="1">
          <a:blip r:embed="rId3">
            <a:alphaModFix/>
          </a:blip>
          <a:srcRect b="0" l="0" r="0" t="0"/>
          <a:stretch/>
        </p:blipFill>
        <p:spPr>
          <a:xfrm>
            <a:off x="0" y="994807"/>
            <a:ext cx="9144001" cy="315388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04" name="Google Shape;704;p1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05" name="Google Shape;705;p116"/>
          <p:cNvPicPr preferRelativeResize="0"/>
          <p:nvPr/>
        </p:nvPicPr>
        <p:blipFill rotWithShape="1">
          <a:blip r:embed="rId3">
            <a:alphaModFix/>
          </a:blip>
          <a:srcRect b="0" l="0" r="0" t="0"/>
          <a:stretch/>
        </p:blipFill>
        <p:spPr>
          <a:xfrm>
            <a:off x="0" y="507301"/>
            <a:ext cx="9144000" cy="412889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1" name="Google Shape;711;p1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2" name="Google Shape;712;p117"/>
          <p:cNvPicPr preferRelativeResize="0"/>
          <p:nvPr/>
        </p:nvPicPr>
        <p:blipFill rotWithShape="1">
          <a:blip r:embed="rId3">
            <a:alphaModFix/>
          </a:blip>
          <a:srcRect b="0" l="0" r="0" t="0"/>
          <a:stretch/>
        </p:blipFill>
        <p:spPr>
          <a:xfrm>
            <a:off x="0" y="290808"/>
            <a:ext cx="9144001" cy="45618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8" name="Google Shape;718;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9" name="Google Shape;719;p118"/>
          <p:cNvPicPr preferRelativeResize="0"/>
          <p:nvPr/>
        </p:nvPicPr>
        <p:blipFill rotWithShape="1">
          <a:blip r:embed="rId3">
            <a:alphaModFix/>
          </a:blip>
          <a:srcRect b="0" l="0" r="0" t="0"/>
          <a:stretch/>
        </p:blipFill>
        <p:spPr>
          <a:xfrm>
            <a:off x="0" y="1028370"/>
            <a:ext cx="9144002" cy="30867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